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4" r:id="rId2"/>
    <p:sldId id="386" r:id="rId3"/>
    <p:sldId id="365" r:id="rId4"/>
    <p:sldId id="385" r:id="rId5"/>
    <p:sldId id="371" r:id="rId6"/>
    <p:sldId id="369" r:id="rId7"/>
    <p:sldId id="372" r:id="rId8"/>
    <p:sldId id="380" r:id="rId9"/>
    <p:sldId id="370" r:id="rId10"/>
    <p:sldId id="374" r:id="rId11"/>
    <p:sldId id="378" r:id="rId12"/>
    <p:sldId id="379" r:id="rId13"/>
    <p:sldId id="381" r:id="rId14"/>
    <p:sldId id="382" r:id="rId15"/>
    <p:sldId id="383" r:id="rId16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9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pos="339">
          <p15:clr>
            <a:srgbClr val="A4A3A4"/>
          </p15:clr>
        </p15:guide>
        <p15:guide id="6" pos="56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F9C35"/>
    <a:srgbClr val="34B233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64" d="100"/>
          <a:sy n="64" d="100"/>
        </p:scale>
        <p:origin x="918" y="60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8" d="100"/>
          <a:sy n="38" d="100"/>
        </p:scale>
        <p:origin x="-213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9722D96-DC3F-4AF2-A3FB-80A8DBE14303}" type="datetimeFigureOut">
              <a:rPr lang="nl-NL"/>
              <a:pPr>
                <a:defRPr/>
              </a:pPr>
              <a:t>4-7-2015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4452DC3-0B15-4EDC-B466-DE40A327E0E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515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B3EB4EC-A1D3-4153-ADE4-7C223EE3DB63}" type="datetimeFigureOut">
              <a:rPr lang="en-GB"/>
              <a:pPr>
                <a:defRPr/>
              </a:pPr>
              <a:t>04/07/2015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31A74FD-9B3B-489C-B3EE-4EEAD455B2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776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1463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fr-FR" b="0" i="0" u="none" baseline="0" dirty="0"/>
              <a:t>Cette diapositive montre comment les différents groupes </a:t>
            </a:r>
            <a:r>
              <a:rPr lang="fr-FR" b="0" i="0" u="none" baseline="0" dirty="0" smtClean="0"/>
              <a:t>participant </a:t>
            </a:r>
            <a:r>
              <a:rPr lang="fr-FR" b="0" i="0" u="none" baseline="0" dirty="0"/>
              <a:t>à l'exercice de surveillance ont perçu l'utilité des indicateurs </a:t>
            </a:r>
            <a:r>
              <a:rPr lang="fr-FR" b="0" i="0" u="none" baseline="0" dirty="0" smtClean="0"/>
              <a:t>retenus.  </a:t>
            </a:r>
            <a:r>
              <a:rPr lang="fr-FR" b="0" i="0" u="none" baseline="0" dirty="0"/>
              <a:t>Plus de 40 % des participants ont estimé que </a:t>
            </a:r>
            <a:r>
              <a:rPr lang="fr-FR" b="0" i="0" u="none" baseline="0" dirty="0" smtClean="0"/>
              <a:t>ces derniers </a:t>
            </a:r>
            <a:r>
              <a:rPr lang="fr-FR" b="0" i="0" u="none" baseline="0" dirty="0"/>
              <a:t>n'étaient pas </a:t>
            </a:r>
            <a:r>
              <a:rPr lang="fr-FR" b="0" i="0" u="none" baseline="0" dirty="0" smtClean="0"/>
              <a:t>optimaux.  </a:t>
            </a:r>
            <a:r>
              <a:rPr lang="fr-FR" b="0" i="0" u="none" baseline="0" dirty="0"/>
              <a:t>Ce résultat souligne l'importance d'engager un débat constructif avec l'ensemble des parties prenantes avant d'élaborer le protocole de surveillance.</a:t>
            </a:r>
          </a:p>
          <a:p>
            <a:endParaRPr lang="fr-FR" altLang="en-US" dirty="0" smtClean="0"/>
          </a:p>
          <a:p>
            <a:pPr algn="l" rtl="0"/>
            <a:r>
              <a:rPr lang="fr-FR" b="0" i="0" u="none" baseline="0" dirty="0" err="1"/>
              <a:t>Toshaos</a:t>
            </a:r>
            <a:r>
              <a:rPr lang="fr-FR" b="0" i="0" u="none" baseline="0" dirty="0"/>
              <a:t> </a:t>
            </a:r>
            <a:r>
              <a:rPr lang="fr-FR" b="0" i="0" u="none" baseline="0" dirty="0" smtClean="0">
                <a:sym typeface="Wingdings" panose="05000000000000000000" pitchFamily="2" charset="2"/>
              </a:rPr>
              <a:t> représentants des groupes </a:t>
            </a:r>
            <a:r>
              <a:rPr lang="fr-FR" b="0" i="0" u="none" baseline="0" dirty="0">
                <a:sym typeface="Wingdings" panose="05000000000000000000" pitchFamily="2" charset="2"/>
              </a:rPr>
              <a:t>autochtones </a:t>
            </a:r>
            <a:r>
              <a:rPr lang="fr-FR" b="0" i="0" u="none" baseline="0" dirty="0" smtClean="0">
                <a:sym typeface="Wingdings" panose="05000000000000000000" pitchFamily="2" charset="2"/>
              </a:rPr>
              <a:t>(peuples </a:t>
            </a:r>
            <a:r>
              <a:rPr lang="fr-FR" b="0" i="0" u="none" baseline="0" dirty="0">
                <a:sym typeface="Wingdings" panose="05000000000000000000" pitchFamily="2" charset="2"/>
              </a:rPr>
              <a:t>amérindiens du </a:t>
            </a:r>
            <a:r>
              <a:rPr lang="fr-FR" b="0" i="0" u="none" baseline="0" dirty="0" smtClean="0">
                <a:sym typeface="Wingdings" panose="05000000000000000000" pitchFamily="2" charset="2"/>
              </a:rPr>
              <a:t>Guyana)</a:t>
            </a:r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6432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fr-FR" b="0" i="0" u="none" baseline="0"/>
              <a:t>Toutefois, cette diapositive indique clairement que la communauté avait le sentiment de participer activement au processus et que ses intérêts étaient sérieusement pris en compte.</a:t>
            </a:r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2885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fr-FR" b="0" i="0" u="none" baseline="0" dirty="0"/>
              <a:t>Cette diapositive indique le nombre de personnes </a:t>
            </a:r>
            <a:r>
              <a:rPr lang="fr-FR" b="0" i="0" u="none" baseline="0" dirty="0" smtClean="0"/>
              <a:t>qui ont participé </a:t>
            </a:r>
            <a:r>
              <a:rPr lang="fr-FR" b="0" i="0" u="none" baseline="0" dirty="0"/>
              <a:t>activement au processus.</a:t>
            </a:r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3883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fr-FR" b="0" i="0" u="none" baseline="0" dirty="0"/>
              <a:t>Cartographie participative du processus mis en place, telle qu'elle a été élaborée dans le cadre de l'exercice d'évaluation.</a:t>
            </a:r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295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1A74FD-9B3B-489C-B3EE-4EEAD455B267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52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fr-FR" b="0" i="0" u="none" baseline="0" dirty="0" err="1"/>
              <a:t>NORAD</a:t>
            </a:r>
            <a:r>
              <a:rPr lang="fr-FR" b="0" i="0" u="none" baseline="0" dirty="0"/>
              <a:t> = Agence norvégienne de coopération au développement</a:t>
            </a:r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0864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40578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/>
            <a:r>
              <a:rPr lang="fr-FR" b="0" i="0" u="none" baseline="0" dirty="0" smtClean="0"/>
              <a:t>L’ODK </a:t>
            </a:r>
            <a:r>
              <a:rPr lang="fr-FR" b="0" i="0" u="none" baseline="0" dirty="0"/>
              <a:t>de Google </a:t>
            </a:r>
            <a:r>
              <a:rPr lang="fr-FR" b="0" i="0" u="none" baseline="0" dirty="0" smtClean="0"/>
              <a:t>est un </a:t>
            </a:r>
            <a:r>
              <a:rPr lang="fr-FR" b="0" i="0" u="none" baseline="0" dirty="0"/>
              <a:t>autre logiciel semblable au système </a:t>
            </a:r>
            <a:r>
              <a:rPr lang="fr-FR" b="0" i="0" u="none" baseline="0" dirty="0" err="1"/>
              <a:t>Cybertracker</a:t>
            </a:r>
            <a:r>
              <a:rPr lang="fr-FR" b="0" i="0" u="none" baseline="0" dirty="0"/>
              <a:t> que nous avons utilisé </a:t>
            </a:r>
            <a:r>
              <a:rPr lang="fr-FR" b="0" i="0" u="none" baseline="0" dirty="0" smtClean="0"/>
              <a:t>dans le cadre de ce </a:t>
            </a:r>
            <a:r>
              <a:rPr lang="fr-FR" b="0" i="0" u="none" baseline="0" dirty="0"/>
              <a:t>cours.  Nous considérons que </a:t>
            </a:r>
            <a:r>
              <a:rPr lang="fr-FR" b="0" i="0" u="none" baseline="0" dirty="0" err="1"/>
              <a:t>Cybertracker</a:t>
            </a:r>
            <a:r>
              <a:rPr lang="fr-FR" b="0" i="0" u="none" baseline="0" dirty="0"/>
              <a:t> est plus convivial, mais l'utilisation d'</a:t>
            </a:r>
            <a:r>
              <a:rPr lang="fr-FR" b="0" i="0" u="none" baseline="0" dirty="0" err="1"/>
              <a:t>ODK</a:t>
            </a:r>
            <a:r>
              <a:rPr lang="fr-FR" b="0" i="0" u="none" baseline="0" dirty="0"/>
              <a:t> est très répandue dans le domaine de la surveillance locale.</a:t>
            </a:r>
          </a:p>
          <a:p>
            <a:endParaRPr lang="fr-FR" altLang="en-US" dirty="0" smtClean="0"/>
          </a:p>
          <a:p>
            <a:pPr algn="l" rtl="0"/>
            <a:r>
              <a:rPr lang="fr-FR" b="0" i="0" u="none" baseline="0" dirty="0" err="1"/>
              <a:t>GCP</a:t>
            </a:r>
            <a:r>
              <a:rPr lang="fr-FR" b="0" i="0" u="none" baseline="0" dirty="0"/>
              <a:t> = Global </a:t>
            </a:r>
            <a:r>
              <a:rPr lang="fr-FR" b="0" i="0" u="none" baseline="0" dirty="0" err="1"/>
              <a:t>Canopy</a:t>
            </a:r>
            <a:r>
              <a:rPr lang="fr-FR" b="0" i="0" u="none" baseline="0" dirty="0"/>
              <a:t> Project</a:t>
            </a:r>
          </a:p>
          <a:p>
            <a:pPr algn="l" rtl="0"/>
            <a:r>
              <a:rPr lang="fr-FR" b="0" i="0" u="none" baseline="0" dirty="0" err="1"/>
              <a:t>IIC</a:t>
            </a:r>
            <a:r>
              <a:rPr lang="fr-FR" b="0" i="0" u="none" baseline="0" dirty="0"/>
              <a:t> = </a:t>
            </a:r>
            <a:r>
              <a:rPr lang="fr-FR" b="0" i="0" u="none" baseline="0" dirty="0" err="1"/>
              <a:t>Iwokrama</a:t>
            </a:r>
            <a:r>
              <a:rPr lang="fr-FR" b="0" i="0" u="none" baseline="0" dirty="0"/>
              <a:t> International Centre</a:t>
            </a:r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5877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5802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3073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>
              <a:spcBef>
                <a:spcPct val="0"/>
              </a:spcBef>
            </a:pPr>
            <a:r>
              <a:rPr lang="fr-FR" b="0" i="0" u="none" baseline="0" dirty="0"/>
              <a:t>Cette diapositive décrit les différentes étapes du cycle de surveillance.  Notons que les </a:t>
            </a:r>
            <a:r>
              <a:rPr lang="fr-FR" b="0" i="0" u="none" baseline="0" dirty="0" smtClean="0"/>
              <a:t>collectivités contribuent </a:t>
            </a:r>
            <a:r>
              <a:rPr lang="fr-FR" b="0" i="0" u="none" baseline="0" dirty="0"/>
              <a:t>à l'élaboration de cette procédure.</a:t>
            </a:r>
          </a:p>
          <a:p>
            <a:pPr algn="l" rtl="0">
              <a:spcBef>
                <a:spcPct val="0"/>
              </a:spcBef>
            </a:pPr>
            <a:endParaRPr lang="fr-FR" altLang="en-US" dirty="0" smtClean="0"/>
          </a:p>
          <a:p>
            <a:pPr algn="l" rtl="0">
              <a:spcBef>
                <a:spcPct val="0"/>
              </a:spcBef>
            </a:pPr>
            <a:r>
              <a:rPr lang="fr-FR" b="0" i="0" u="none" baseline="0" dirty="0"/>
              <a:t>Remarque : </a:t>
            </a:r>
            <a:r>
              <a:rPr lang="fr-FR" b="0" i="0" u="none" baseline="0" dirty="0" err="1"/>
              <a:t>PMT</a:t>
            </a:r>
            <a:r>
              <a:rPr lang="fr-FR" b="0" i="0" u="none" baseline="0" dirty="0"/>
              <a:t> = équipe de </a:t>
            </a:r>
            <a:r>
              <a:rPr lang="fr-FR" b="0" i="0" u="none" baseline="0" dirty="0" smtClean="0"/>
              <a:t>gestion </a:t>
            </a:r>
            <a:r>
              <a:rPr lang="fr-FR" b="0" i="0" u="none" baseline="0" dirty="0"/>
              <a:t>du projet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rtl="0"/>
            <a:fld id="{F0DA7DED-BA71-43C8-9989-BD2136EE23A0}" type="slidenum">
              <a:rPr/>
              <a:pPr/>
              <a:t>10</a:t>
            </a:fld>
            <a:endParaRPr lang="fr-FR" altLang="en-US" dirty="0"/>
          </a:p>
        </p:txBody>
      </p:sp>
    </p:spTree>
    <p:extLst>
      <p:ext uri="{BB962C8B-B14F-4D97-AF65-F5344CB8AC3E}">
        <p14:creationId xmlns:p14="http://schemas.microsoft.com/office/powerpoint/2010/main" val="2844032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5478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stijl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22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9803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 smtClean="0"/>
              <a:t>Klik om de modelstijl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063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03327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389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565315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020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867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13594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4834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5021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520042"/>
            <a:ext cx="8521188" cy="4404807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modelstijlen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85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8"/>
          <p:cNvSpPr/>
          <p:nvPr userDrawn="1"/>
        </p:nvSpPr>
        <p:spPr>
          <a:xfrm>
            <a:off x="3800475" y="6127750"/>
            <a:ext cx="5141913" cy="61436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1000" dirty="0">
                <a:solidFill>
                  <a:schemeClr val="accent3"/>
                </a:solidFill>
              </a:rPr>
              <a:t>Space for partner logo’s </a:t>
            </a:r>
            <a:br>
              <a:rPr lang="en-GB" sz="1000" dirty="0">
                <a:solidFill>
                  <a:schemeClr val="accent3"/>
                </a:solidFill>
              </a:rPr>
            </a:br>
            <a:r>
              <a:rPr lang="en-GB" sz="800" dirty="0">
                <a:solidFill>
                  <a:schemeClr val="accent3"/>
                </a:solidFill>
              </a:rPr>
              <a:t>(place a white shape behind the logo’s to hide this text and border)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smtClean="0"/>
              <a:t>Klik om de modelstijlen te bewerken</a:t>
            </a:r>
            <a:endParaRPr lang="en-GB" dirty="0" smtClean="0"/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89648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BF7D1-0558-4988-9CA1-ECBC02DDAD6F}" type="datetimeFigureOut">
              <a:rPr lang="en-GB"/>
              <a:pPr>
                <a:defRPr/>
              </a:pPr>
              <a:t>04/07/2015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AFFF2-4773-492C-9176-57BC449189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01647" y="6141730"/>
            <a:ext cx="2902688" cy="57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970" y="6141730"/>
            <a:ext cx="8226030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200" i="1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Module 2.4 </a:t>
            </a:r>
            <a:r>
              <a:rPr lang="fr-FR" sz="1200" i="1" kern="1200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Intégration de la surveillance de la REDD+ par les collectivités au système de surveillance national (ou infranational)</a:t>
            </a:r>
          </a:p>
          <a:p>
            <a:pPr>
              <a:lnSpc>
                <a:spcPts val="1800"/>
              </a:lnSpc>
            </a:pPr>
            <a:r>
              <a:rPr lang="fr-FR" sz="1200" i="1" kern="1200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Matériel de formation à la REDD</a:t>
            </a:r>
            <a:r>
              <a:rPr lang="fr-FR" sz="1200" i="1" noProof="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+ mis au point par GOFC-GOLD, Université de Wageningen et FCPF de la Banque mondiale</a:t>
            </a:r>
          </a:p>
        </p:txBody>
      </p:sp>
      <p:sp>
        <p:nvSpPr>
          <p:cNvPr id="8" name="Chevron 7"/>
          <p:cNvSpPr/>
          <p:nvPr userDrawn="1"/>
        </p:nvSpPr>
        <p:spPr>
          <a:xfrm>
            <a:off x="492412" y="6198880"/>
            <a:ext cx="425558" cy="17964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 userDrawn="1"/>
        </p:nvSpPr>
        <p:spPr>
          <a:xfrm>
            <a:off x="8355699" y="6149534"/>
            <a:ext cx="561976" cy="297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523FA82C-FC15-4F8C-9865-B5B8DD09C3CB}" type="slidenum">
              <a:rPr lang="en-GB" sz="120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‹#›</a:t>
            </a:fld>
            <a:endParaRPr lang="en-GB" sz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0" name="Rechte verbindingslijn 8"/>
          <p:cNvCxnSpPr/>
          <p:nvPr userDrawn="1"/>
        </p:nvCxnSpPr>
        <p:spPr>
          <a:xfrm>
            <a:off x="374177" y="6051788"/>
            <a:ext cx="8543498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5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67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4776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1266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smtClean="0"/>
              <a:t>Klik om de modelstijlen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  <a:endParaRPr lang="en-GB" dirty="0" smtClean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4316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/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8872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63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2"/>
          <p:cNvSpPr/>
          <p:nvPr userDrawn="1"/>
        </p:nvSpPr>
        <p:spPr>
          <a:xfrm>
            <a:off x="3800475" y="6127750"/>
            <a:ext cx="5141913" cy="61436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GB" sz="1000" dirty="0">
                <a:solidFill>
                  <a:schemeClr val="accent3"/>
                </a:solidFill>
              </a:rPr>
              <a:t>Space for partner logo’s </a:t>
            </a:r>
            <a:br>
              <a:rPr lang="en-GB" sz="1000" dirty="0">
                <a:solidFill>
                  <a:schemeClr val="accent3"/>
                </a:solidFill>
              </a:rPr>
            </a:br>
            <a:r>
              <a:rPr lang="en-GB" sz="800" dirty="0">
                <a:solidFill>
                  <a:schemeClr val="accent3"/>
                </a:solidFill>
              </a:rPr>
              <a:t>(place a white shape behind the logo’s to hide this text and border)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  <a:extLst/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 smtClean="0"/>
              <a:t>Klik om de stijl te 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  <a:extLst/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07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2125" y="230188"/>
            <a:ext cx="8442325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  <a:extLst/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Klik om de stijl te bewerken</a:t>
            </a:r>
            <a:endParaRPr lang="en-GB" dirty="0" smtClean="0"/>
          </a:p>
        </p:txBody>
      </p:sp>
      <p:sp>
        <p:nvSpPr>
          <p:cNvPr id="1027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0688" y="1843088"/>
            <a:ext cx="85217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err="1" smtClean="0"/>
              <a:t>Klik</a:t>
            </a:r>
            <a:r>
              <a:rPr lang="en-GB" altLang="en-US" dirty="0" smtClean="0"/>
              <a:t> om de </a:t>
            </a:r>
            <a:r>
              <a:rPr lang="en-GB" altLang="en-US" dirty="0" err="1" smtClean="0"/>
              <a:t>modelstijlen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te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bewerken</a:t>
            </a:r>
            <a:endParaRPr lang="en-GB" altLang="en-US" dirty="0" smtClean="0"/>
          </a:p>
          <a:p>
            <a:pPr lvl="1"/>
            <a:r>
              <a:rPr lang="en-GB" altLang="en-US" dirty="0" err="1" smtClean="0"/>
              <a:t>Tweede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niveau</a:t>
            </a:r>
            <a:endParaRPr lang="en-GB" altLang="en-US" dirty="0" smtClean="0"/>
          </a:p>
          <a:p>
            <a:pPr lvl="2"/>
            <a:r>
              <a:rPr lang="en-GB" altLang="en-US" dirty="0" err="1" smtClean="0"/>
              <a:t>Derde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niveau</a:t>
            </a:r>
            <a:endParaRPr lang="en-GB" altLang="en-US" dirty="0" smtClean="0"/>
          </a:p>
          <a:p>
            <a:pPr lvl="3"/>
            <a:r>
              <a:rPr lang="en-GB" altLang="en-US" dirty="0" err="1" smtClean="0"/>
              <a:t>Vierde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niveau</a:t>
            </a:r>
            <a:endParaRPr lang="en-GB" altLang="en-US" dirty="0" smtClean="0"/>
          </a:p>
          <a:p>
            <a:pPr lvl="4"/>
            <a:r>
              <a:rPr lang="en-GB" altLang="en-US" dirty="0" err="1" smtClean="0"/>
              <a:t>Vijfde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niveau</a:t>
            </a:r>
            <a:endParaRPr lang="en-GB" altLang="en-US" dirty="0" smtClean="0"/>
          </a:p>
          <a:p>
            <a:pPr lvl="4"/>
            <a:endParaRPr lang="en-GB" altLang="en-US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301647" y="6141730"/>
            <a:ext cx="2902688" cy="573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16518" y="6070480"/>
            <a:ext cx="7925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fr-BE" sz="1200" i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Module 2.4 – </a:t>
            </a:r>
            <a:r>
              <a:rPr lang="fr-FR" sz="1200" i="1" kern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Intégration de la surveillance de la REDD+ par les collectivités au système de surveillance </a:t>
            </a:r>
            <a:r>
              <a:rPr lang="fr-FR" sz="1200" i="1" kern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national</a:t>
            </a:r>
          </a:p>
          <a:p>
            <a:pPr>
              <a:lnSpc>
                <a:spcPts val="1600"/>
              </a:lnSpc>
            </a:pPr>
            <a:r>
              <a:rPr lang="fr-FR" sz="1200" i="1" kern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lang="fr-FR" sz="1200" i="1" kern="1200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ou d’échelle comparable)</a:t>
            </a:r>
          </a:p>
          <a:p>
            <a:pPr>
              <a:lnSpc>
                <a:spcPts val="1600"/>
              </a:lnSpc>
            </a:pPr>
            <a:r>
              <a:rPr lang="fr-BE" sz="1200" i="1" dirty="0" smtClean="0">
                <a:solidFill>
                  <a:schemeClr val="accent6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Matériels de formation REDD+ mis au point par GOFC-GOLD, Université de Wageningen, FCPF de la Banque mondiale</a:t>
            </a:r>
          </a:p>
        </p:txBody>
      </p:sp>
      <p:sp>
        <p:nvSpPr>
          <p:cNvPr id="11" name="Chevron 10"/>
          <p:cNvSpPr/>
          <p:nvPr userDrawn="1"/>
        </p:nvSpPr>
        <p:spPr>
          <a:xfrm>
            <a:off x="492412" y="6198880"/>
            <a:ext cx="425558" cy="179648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 userDrawn="1"/>
        </p:nvSpPr>
        <p:spPr>
          <a:xfrm>
            <a:off x="8355699" y="6149534"/>
            <a:ext cx="561976" cy="297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fld id="{523FA82C-FC15-4F8C-9865-B5B8DD09C3CB}" type="slidenum">
              <a:rPr lang="en-GB" sz="120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‹#›</a:t>
            </a:fld>
            <a:endParaRPr lang="en-GB" sz="1200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cxnSp>
        <p:nvCxnSpPr>
          <p:cNvPr id="13" name="Rechte verbindingslijn 8"/>
          <p:cNvCxnSpPr/>
          <p:nvPr userDrawn="1"/>
        </p:nvCxnSpPr>
        <p:spPr>
          <a:xfrm>
            <a:off x="374177" y="6051788"/>
            <a:ext cx="8543498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68" r:id="rId10"/>
    <p:sldLayoutId id="2147483667" r:id="rId11"/>
    <p:sldLayoutId id="2147483666" r:id="rId12"/>
    <p:sldLayoutId id="2147483665" r:id="rId13"/>
    <p:sldLayoutId id="2147483664" r:id="rId14"/>
    <p:sldLayoutId id="2147483663" r:id="rId15"/>
    <p:sldLayoutId id="2147483662" r:id="rId16"/>
    <p:sldLayoutId id="2147483661" r:id="rId17"/>
    <p:sldLayoutId id="2147483660" r:id="rId18"/>
    <p:sldLayoutId id="2147483659" r:id="rId19"/>
    <p:sldLayoutId id="2147483678" r:id="rId20"/>
    <p:sldLayoutId id="2147483679" r:id="rId2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000">
          <a:solidFill>
            <a:schemeClr val="bg2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eaLnBrk="0" fontAlgn="base" hangingPunct="0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eaLnBrk="0" fontAlgn="base" hangingPunct="0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eaLnBrk="0" fontAlgn="base" hangingPunct="0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mrv.org/guyana-projec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9"/>
            <a:ext cx="8652358" cy="1532743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b="0" i="0" u="none" baseline="0" dirty="0"/>
              <a:t>Module 2.4 </a:t>
            </a:r>
            <a:r>
              <a:rPr lang="fr-FR" sz="2800" dirty="0" smtClean="0"/>
              <a:t>–</a:t>
            </a:r>
            <a:r>
              <a:rPr lang="fr-FR" sz="2800" b="0" i="0" u="none" baseline="0" dirty="0" smtClean="0"/>
              <a:t> </a:t>
            </a:r>
            <a:r>
              <a:rPr lang="fr-FR" sz="2800" b="0" i="0" u="none" baseline="0" dirty="0"/>
              <a:t>Intégration </a:t>
            </a:r>
            <a:r>
              <a:rPr lang="fr-FR" sz="2800" b="0" i="0" u="none" baseline="0" dirty="0" smtClean="0"/>
              <a:t>de la surveillance de la REDD</a:t>
            </a:r>
            <a:r>
              <a:rPr lang="fr-FR" sz="2800" b="0" i="0" u="none" baseline="0" dirty="0"/>
              <a:t>+ </a:t>
            </a:r>
            <a:r>
              <a:rPr lang="fr-FR" sz="2800" dirty="0"/>
              <a:t>par les </a:t>
            </a:r>
            <a:r>
              <a:rPr lang="fr-FR" sz="2800" dirty="0" smtClean="0"/>
              <a:t>collectivités au système de surveillance </a:t>
            </a:r>
            <a:r>
              <a:rPr lang="fr-FR" sz="2800" b="0" i="0" u="none" baseline="0" dirty="0" smtClean="0"/>
              <a:t>national </a:t>
            </a:r>
            <a:r>
              <a:rPr lang="fr-FR" sz="2800" b="0" i="0" u="none" baseline="0" dirty="0"/>
              <a:t>(ou </a:t>
            </a:r>
            <a:r>
              <a:rPr lang="fr-FR" sz="2800" b="0" i="0" u="none" baseline="0" dirty="0" smtClean="0"/>
              <a:t>d’échelle comparable)</a:t>
            </a:r>
            <a:endParaRPr lang="fr-FR" sz="2800" b="0" i="0" u="none" baseline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0688" y="2029460"/>
            <a:ext cx="4424362" cy="3730863"/>
          </a:xfrm>
        </p:spPr>
        <p:txBody>
          <a:bodyPr/>
          <a:lstStyle/>
          <a:p>
            <a:pPr algn="l" rtl="0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fr-FR" sz="1600" b="0" i="1" u="none" baseline="0" dirty="0" smtClean="0"/>
              <a:t>Auteurs</a:t>
            </a:r>
            <a:r>
              <a:rPr lang="fr-FR" sz="1600" b="0" i="1" u="none" baseline="0" dirty="0"/>
              <a:t> :</a:t>
            </a:r>
          </a:p>
          <a:p>
            <a:pPr marL="447675" lvl="1" indent="-447675" algn="l" rtl="0" eaLnBrk="1" hangingPunct="1">
              <a:lnSpc>
                <a:spcPct val="100000"/>
              </a:lnSpc>
              <a:spcBef>
                <a:spcPts val="1200"/>
              </a:spcBef>
              <a:buSzPct val="140000"/>
              <a:buNone/>
              <a:defRPr/>
            </a:pPr>
            <a:r>
              <a:rPr lang="fr-FR" sz="1400" b="0" i="0" u="none" baseline="0" dirty="0"/>
              <a:t>	Margaret </a:t>
            </a:r>
            <a:r>
              <a:rPr lang="fr-FR" sz="1400" b="0" i="0" u="none" baseline="0" dirty="0" err="1"/>
              <a:t>Skutsch</a:t>
            </a:r>
            <a:r>
              <a:rPr lang="fr-FR" sz="1400" b="0" i="0" u="none" baseline="0" dirty="0"/>
              <a:t>, </a:t>
            </a:r>
            <a:r>
              <a:rPr lang="fr-FR" sz="1400" b="0" i="0" u="none" baseline="0" dirty="0" err="1"/>
              <a:t>Universidad</a:t>
            </a:r>
            <a:r>
              <a:rPr lang="fr-FR" sz="1400" b="0" i="0" u="none" baseline="0" dirty="0"/>
              <a:t> </a:t>
            </a:r>
            <a:r>
              <a:rPr lang="fr-FR" sz="1400" b="0" i="0" u="none" baseline="0" dirty="0" err="1"/>
              <a:t>Nacional</a:t>
            </a:r>
            <a:r>
              <a:rPr lang="fr-FR" sz="1400" b="0" i="0" u="none" baseline="0" dirty="0"/>
              <a:t> 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b="0" i="0" u="none" baseline="0" dirty="0" err="1"/>
              <a:t>Autónoma</a:t>
            </a:r>
            <a:r>
              <a:rPr lang="fr-FR" sz="1400" b="0" i="0" u="none" baseline="0" dirty="0"/>
              <a:t> de Mexico</a:t>
            </a:r>
          </a:p>
          <a:p>
            <a:pPr marL="447675" lvl="1" indent="-447675" algn="l" rtl="0" eaLnBrk="1" hangingPunct="1">
              <a:lnSpc>
                <a:spcPct val="100000"/>
              </a:lnSpc>
              <a:spcBef>
                <a:spcPts val="1200"/>
              </a:spcBef>
              <a:buSzPct val="140000"/>
              <a:buNone/>
              <a:defRPr/>
            </a:pPr>
            <a:r>
              <a:rPr lang="fr-FR" sz="1400" b="0" i="0" u="none" baseline="0" dirty="0"/>
              <a:t>	Arturo </a:t>
            </a:r>
            <a:r>
              <a:rPr lang="fr-FR" sz="1400" b="0" i="0" u="none" baseline="0" dirty="0" err="1"/>
              <a:t>Balderas</a:t>
            </a:r>
            <a:r>
              <a:rPr lang="fr-FR" sz="1400" b="0" i="0" u="none" baseline="0" dirty="0"/>
              <a:t> Torres, </a:t>
            </a:r>
            <a:r>
              <a:rPr lang="fr-FR" sz="1400" b="0" i="0" u="none" baseline="0" dirty="0" err="1"/>
              <a:t>Universidad</a:t>
            </a:r>
            <a:r>
              <a:rPr lang="fr-FR" sz="1400" b="0" i="0" u="none" baseline="0" dirty="0"/>
              <a:t> </a:t>
            </a:r>
            <a:r>
              <a:rPr lang="fr-FR" sz="1400" b="0" i="0" u="none" baseline="0" dirty="0" err="1"/>
              <a:t>Nacional</a:t>
            </a:r>
            <a:r>
              <a:rPr lang="fr-FR" sz="1400" b="0" i="0" u="none" baseline="0" dirty="0"/>
              <a:t> </a:t>
            </a:r>
            <a:r>
              <a:rPr lang="fr-FR" sz="1400" b="0" i="0" u="none" baseline="0" dirty="0" err="1"/>
              <a:t>Autónoma</a:t>
            </a:r>
            <a:r>
              <a:rPr lang="fr-FR" sz="1400" b="0" i="0" u="none" baseline="0" dirty="0"/>
              <a:t> de Mexico</a:t>
            </a:r>
          </a:p>
          <a:p>
            <a:pPr marL="447675" indent="-447675" algn="l" rtl="0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fr-FR" sz="2000" b="1" i="0" u="none" baseline="0" dirty="0"/>
              <a:t>Exemple national</a:t>
            </a:r>
          </a:p>
          <a:p>
            <a:pPr marL="447675" indent="-447675" algn="l" rtl="0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fr-FR" sz="2000" b="0" i="0" u="none" baseline="0" dirty="0"/>
              <a:t>Guyana</a:t>
            </a:r>
            <a:endParaRPr lang="fr-FR" sz="2000" dirty="0" smtClean="0"/>
          </a:p>
          <a:p>
            <a:pPr marL="0" lvl="0" indent="0" algn="l" rtl="0" eaLnBrk="1" hangingPunct="1">
              <a:lnSpc>
                <a:spcPct val="100000"/>
              </a:lnSpc>
              <a:buClr>
                <a:srgbClr val="005172"/>
              </a:buClr>
              <a:buNone/>
              <a:defRPr/>
            </a:pPr>
            <a:r>
              <a:rPr lang="fr-FR" sz="1400" b="0" i="0" u="none" baseline="0" dirty="0">
                <a:solidFill>
                  <a:srgbClr val="005172"/>
                </a:solidFill>
              </a:rPr>
              <a:t>Pour </a:t>
            </a:r>
            <a:r>
              <a:rPr lang="fr-FR" sz="1400" b="0" i="0" u="none" baseline="0" dirty="0" smtClean="0">
                <a:solidFill>
                  <a:srgbClr val="005172"/>
                </a:solidFill>
              </a:rPr>
              <a:t>cet exemple de pays, nous souhaiterions </a:t>
            </a:r>
            <a:r>
              <a:rPr lang="fr-FR" sz="1400" b="0" i="0" u="none" baseline="0" dirty="0">
                <a:solidFill>
                  <a:srgbClr val="005172"/>
                </a:solidFill>
              </a:rPr>
              <a:t>remercier Helen </a:t>
            </a:r>
            <a:r>
              <a:rPr lang="fr-FR" sz="1400" b="0" i="0" u="none" baseline="0" dirty="0" err="1">
                <a:solidFill>
                  <a:srgbClr val="005172"/>
                </a:solidFill>
              </a:rPr>
              <a:t>Bellfield</a:t>
            </a:r>
            <a:r>
              <a:rPr lang="fr-FR" sz="1400" b="0" i="0" u="none" baseline="0" dirty="0">
                <a:solidFill>
                  <a:srgbClr val="005172"/>
                </a:solidFill>
              </a:rPr>
              <a:t> du Global </a:t>
            </a:r>
            <a:r>
              <a:rPr lang="fr-FR" sz="1400" b="0" i="0" u="none" baseline="0" dirty="0" err="1">
                <a:solidFill>
                  <a:srgbClr val="005172"/>
                </a:solidFill>
              </a:rPr>
              <a:t>Canopy</a:t>
            </a:r>
            <a:r>
              <a:rPr lang="fr-FR" sz="1400" b="0" i="0" u="none" baseline="0" dirty="0">
                <a:solidFill>
                  <a:srgbClr val="005172"/>
                </a:solidFill>
              </a:rPr>
              <a:t> Programme pour son aide </a:t>
            </a:r>
            <a:r>
              <a:rPr lang="fr-FR" sz="1400" b="0" i="0" u="none" baseline="0" dirty="0" smtClean="0">
                <a:solidFill>
                  <a:srgbClr val="005172"/>
                </a:solidFill>
              </a:rPr>
              <a:t>et sa contribution aimables.</a:t>
            </a:r>
            <a:endParaRPr lang="fr-FR" sz="1400" b="0" i="0" u="none" baseline="0" dirty="0">
              <a:solidFill>
                <a:srgbClr val="005172"/>
              </a:solidFill>
            </a:endParaRPr>
          </a:p>
          <a:p>
            <a:pPr marL="447675" indent="-447675" algn="l" rtl="0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fr-FR" sz="2000" dirty="0" smtClean="0"/>
          </a:p>
        </p:txBody>
      </p:sp>
      <p:pic>
        <p:nvPicPr>
          <p:cNvPr id="2663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2" b="24155"/>
          <a:stretch>
            <a:fillRect/>
          </a:stretch>
        </p:blipFill>
        <p:spPr bwMode="auto">
          <a:xfrm>
            <a:off x="4773613" y="2206625"/>
            <a:ext cx="4084637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 flipH="1">
            <a:off x="7134224" y="5477560"/>
            <a:ext cx="17279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fr-FR" sz="1200" b="0" i="0" u="none" baseline="0">
                <a:latin typeface="Verdana" pitchFamily="34" charset="0"/>
              </a:rPr>
              <a:t>V1, mai 2015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2874" y="5762625"/>
            <a:ext cx="8780585" cy="898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dirty="0"/>
          </a:p>
        </p:txBody>
      </p:sp>
      <p:pic>
        <p:nvPicPr>
          <p:cNvPr id="16" name="Picture 1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47" r="65233"/>
          <a:stretch/>
        </p:blipFill>
        <p:spPr bwMode="hidden">
          <a:xfrm>
            <a:off x="0" y="6209732"/>
            <a:ext cx="3179135" cy="648267"/>
          </a:xfrm>
          <a:prstGeom prst="rect">
            <a:avLst/>
          </a:prstGeom>
        </p:spPr>
      </p:pic>
      <p:pic>
        <p:nvPicPr>
          <p:cNvPr id="17" name="Picture 16" descr="GOFC-Gold Tray cover only 2010_200dpi"/>
          <p:cNvPicPr/>
          <p:nvPr/>
        </p:nvPicPr>
        <p:blipFill>
          <a:blip r:embed="rId5" cstate="print"/>
          <a:srcRect l="20703" t="85967" r="20917" b="3633"/>
          <a:stretch>
            <a:fillRect/>
          </a:stretch>
        </p:blipFill>
        <p:spPr bwMode="auto">
          <a:xfrm>
            <a:off x="3117735" y="6209732"/>
            <a:ext cx="2543690" cy="45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Afbeelding 11" descr="logo_WB FCPF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22523" y="5994951"/>
            <a:ext cx="972687" cy="710810"/>
          </a:xfrm>
          <a:prstGeom prst="rect">
            <a:avLst/>
          </a:prstGeom>
        </p:spPr>
      </p:pic>
      <p:cxnSp>
        <p:nvCxnSpPr>
          <p:cNvPr id="19" name="Rechte verbindingslijn 8"/>
          <p:cNvCxnSpPr/>
          <p:nvPr/>
        </p:nvCxnSpPr>
        <p:spPr>
          <a:xfrm>
            <a:off x="374177" y="5943203"/>
            <a:ext cx="8543498" cy="0"/>
          </a:xfrm>
          <a:prstGeom prst="line">
            <a:avLst/>
          </a:prstGeom>
          <a:ln w="15875"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3042" y="6080676"/>
            <a:ext cx="1499126" cy="440638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7276666" y="6479523"/>
            <a:ext cx="17203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1100" b="0" i="0" u="none" baseline="0">
                <a:solidFill>
                  <a:schemeClr val="accent6"/>
                </a:solidFill>
              </a:rPr>
              <a:t>Licence Creative Commons</a:t>
            </a:r>
            <a:endParaRPr lang="fr-FR" sz="1100" dirty="0">
              <a:solidFill>
                <a:schemeClr val="accent6"/>
              </a:solidFill>
            </a:endParaRPr>
          </a:p>
        </p:txBody>
      </p:sp>
      <p:pic>
        <p:nvPicPr>
          <p:cNvPr id="26629" name="Picture 2" descr="C:\Users\Ghana\Dropbox\GCP - Comms - Resources for all staff\Logos\GCP Logo\GCP 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35" y="5176436"/>
            <a:ext cx="15806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57875"/>
            <a:ext cx="9144000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dirty="0"/>
          </a:p>
        </p:txBody>
      </p:sp>
      <p:sp>
        <p:nvSpPr>
          <p:cNvPr id="37" name="Text Box 1"/>
          <p:cNvSpPr txBox="1">
            <a:spLocks noChangeArrowheads="1"/>
          </p:cNvSpPr>
          <p:nvPr/>
        </p:nvSpPr>
        <p:spPr bwMode="auto">
          <a:xfrm>
            <a:off x="4698078" y="5176320"/>
            <a:ext cx="1079500" cy="862012"/>
          </a:xfrm>
          <a:prstGeom prst="rect">
            <a:avLst/>
          </a:prstGeom>
          <a:solidFill>
            <a:schemeClr val="lt1">
              <a:lumMod val="100000"/>
              <a:lumOff val="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upright="1"/>
          <a:lstStyle/>
          <a:p>
            <a:pPr algn="ctr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sz="1200" dirty="0">
                <a:latin typeface="Georgia" panose="02040502050405020303" pitchFamily="18" charset="0"/>
                <a:ea typeface="Calibri"/>
                <a:cs typeface="Arial" panose="020B0604020202020204" pitchFamily="34" charset="0"/>
              </a:rPr>
              <a:t/>
            </a:r>
            <a:br>
              <a:rPr lang="fr-FR" sz="1200" dirty="0">
                <a:latin typeface="Georgia" panose="02040502050405020303" pitchFamily="18" charset="0"/>
                <a:ea typeface="Calibri"/>
                <a:cs typeface="Arial" panose="020B0604020202020204" pitchFamily="34" charset="0"/>
              </a:rPr>
            </a:br>
            <a:r>
              <a:rPr lang="fr-FR" sz="1200" b="0" i="0" u="none" baseline="0" dirty="0">
                <a:latin typeface="Georgia" panose="02040502050405020303" pitchFamily="18" charset="0"/>
                <a:ea typeface="Calibri"/>
                <a:cs typeface="Arial" panose="020B0604020202020204" pitchFamily="34" charset="0"/>
              </a:rPr>
              <a:t>Traitement </a:t>
            </a:r>
            <a:r>
              <a:rPr lang="fr-FR" sz="1200" b="0" i="0" u="none" baseline="0" dirty="0" smtClean="0">
                <a:latin typeface="Georgia" panose="02040502050405020303" pitchFamily="18" charset="0"/>
                <a:ea typeface="Calibri"/>
                <a:cs typeface="Arial" panose="020B0604020202020204" pitchFamily="34" charset="0"/>
              </a:rPr>
              <a:t>de </a:t>
            </a:r>
            <a:r>
              <a:rPr lang="fr-FR" sz="1200" b="0" i="0" u="none" baseline="0" dirty="0">
                <a:latin typeface="Georgia" panose="02040502050405020303" pitchFamily="18" charset="0"/>
                <a:ea typeface="Calibri"/>
                <a:cs typeface="Arial" panose="020B0604020202020204" pitchFamily="34" charset="0"/>
              </a:rPr>
              <a:t>données</a:t>
            </a:r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3022037" y="4046703"/>
            <a:ext cx="1079500" cy="889000"/>
          </a:xfrm>
          <a:prstGeom prst="rect">
            <a:avLst/>
          </a:prstGeom>
          <a:solidFill>
            <a:schemeClr val="lt1">
              <a:lumMod val="100000"/>
              <a:lumOff val="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upright="1"/>
          <a:lstStyle/>
          <a:p>
            <a:pPr algn="ctr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sz="1200">
                <a:latin typeface="Georgia" panose="02040502050405020303" pitchFamily="18" charset="0"/>
                <a:ea typeface="Calibri"/>
                <a:cs typeface="Arial" panose="020B0604020202020204" pitchFamily="34" charset="0"/>
              </a:rPr>
              <a:t/>
            </a:r>
            <a:br>
              <a:rPr lang="fr-FR" sz="1200">
                <a:latin typeface="Georgia" panose="02040502050405020303" pitchFamily="18" charset="0"/>
                <a:ea typeface="Calibri"/>
                <a:cs typeface="Arial" panose="020B0604020202020204" pitchFamily="34" charset="0"/>
              </a:rPr>
            </a:br>
            <a:r>
              <a:rPr lang="fr-FR" sz="1200" b="0" i="0" u="none" baseline="0">
                <a:latin typeface="Georgia" panose="02040502050405020303" pitchFamily="18" charset="0"/>
                <a:ea typeface="Calibri"/>
                <a:cs typeface="Arial" panose="020B0604020202020204" pitchFamily="34" charset="0"/>
              </a:rPr>
              <a:t>Collecte des données</a:t>
            </a: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1331913" y="2389517"/>
            <a:ext cx="1079500" cy="1233158"/>
          </a:xfrm>
          <a:prstGeom prst="rect">
            <a:avLst/>
          </a:prstGeom>
          <a:solidFill>
            <a:schemeClr val="lt1">
              <a:lumMod val="100000"/>
              <a:lumOff val="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upright="1"/>
          <a:lstStyle/>
          <a:p>
            <a:pPr algn="ctr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sz="1200" dirty="0">
                <a:latin typeface="Georgia" panose="02040502050405020303" pitchFamily="18" charset="0"/>
                <a:ea typeface="Calibri"/>
                <a:cs typeface="Arial" panose="020B0604020202020204" pitchFamily="34" charset="0"/>
              </a:rPr>
              <a:t/>
            </a:r>
            <a:br>
              <a:rPr lang="fr-FR" sz="1200" dirty="0">
                <a:latin typeface="Georgia" panose="02040502050405020303" pitchFamily="18" charset="0"/>
                <a:ea typeface="Calibri"/>
                <a:cs typeface="Arial" panose="020B0604020202020204" pitchFamily="34" charset="0"/>
              </a:rPr>
            </a:br>
            <a:r>
              <a:rPr lang="fr-FR" sz="1200" b="0" i="0" u="none" baseline="0" dirty="0">
                <a:latin typeface="Georgia" panose="02040502050405020303" pitchFamily="18" charset="0"/>
                <a:ea typeface="Calibri"/>
                <a:cs typeface="Arial" panose="020B0604020202020204" pitchFamily="34" charset="0"/>
              </a:rPr>
              <a:t>Élaboration </a:t>
            </a:r>
            <a:r>
              <a:rPr lang="fr-FR" sz="1200" b="0" i="0" u="none" baseline="0" dirty="0" smtClean="0">
                <a:latin typeface="Georgia" panose="02040502050405020303" pitchFamily="18" charset="0"/>
                <a:ea typeface="Calibri"/>
                <a:cs typeface="Arial" panose="020B0604020202020204" pitchFamily="34" charset="0"/>
              </a:rPr>
              <a:t>de </a:t>
            </a:r>
            <a:r>
              <a:rPr lang="fr-FR" sz="1200" b="0" i="0" u="none" baseline="0" dirty="0">
                <a:latin typeface="Georgia" panose="02040502050405020303" pitchFamily="18" charset="0"/>
                <a:ea typeface="Calibri"/>
                <a:cs typeface="Arial" panose="020B0604020202020204" pitchFamily="34" charset="0"/>
              </a:rPr>
              <a:t>formulaires</a:t>
            </a:r>
          </a:p>
        </p:txBody>
      </p:sp>
      <p:sp>
        <p:nvSpPr>
          <p:cNvPr id="40" name="Text Box 10"/>
          <p:cNvSpPr txBox="1"/>
          <p:nvPr/>
        </p:nvSpPr>
        <p:spPr>
          <a:xfrm>
            <a:off x="407988" y="632111"/>
            <a:ext cx="3120023" cy="51911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1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sz="1200" b="0" i="0" u="none" baseline="0" dirty="0" smtClean="0">
                <a:latin typeface="Georgia" panose="02040502050405020303" pitchFamily="18" charset="0"/>
                <a:ea typeface="Calibri"/>
                <a:cs typeface="Times New Roman"/>
              </a:rPr>
              <a:t>Adoption</a:t>
            </a:r>
            <a:r>
              <a:rPr lang="fr-FR" sz="1200" b="0" i="0" u="none" dirty="0" smtClean="0">
                <a:latin typeface="Georgia" panose="02040502050405020303" pitchFamily="18" charset="0"/>
                <a:ea typeface="Calibri"/>
                <a:cs typeface="Times New Roman"/>
              </a:rPr>
              <a:t> de </a:t>
            </a:r>
            <a:r>
              <a:rPr lang="fr-FR" sz="1200" b="0" i="0" u="none" baseline="0" dirty="0" smtClean="0">
                <a:latin typeface="Georgia" panose="02040502050405020303" pitchFamily="18" charset="0"/>
                <a:ea typeface="Calibri"/>
                <a:cs typeface="Times New Roman"/>
              </a:rPr>
              <a:t>la méthode</a:t>
            </a:r>
            <a:r>
              <a:rPr lang="fr-FR" sz="1200" b="0" i="0" u="none" dirty="0" smtClean="0">
                <a:latin typeface="Georgia" panose="02040502050405020303" pitchFamily="18" charset="0"/>
                <a:ea typeface="Calibri"/>
                <a:cs typeface="Times New Roman"/>
              </a:rPr>
              <a:t> de</a:t>
            </a:r>
            <a:r>
              <a:rPr lang="fr-FR" sz="1200" b="0" i="0" u="none" baseline="0" dirty="0" smtClean="0">
                <a:latin typeface="Georgia" panose="02040502050405020303" pitchFamily="18" charset="0"/>
                <a:ea typeface="Calibri"/>
                <a:cs typeface="Times New Roman"/>
              </a:rPr>
              <a:t> </a:t>
            </a:r>
            <a:r>
              <a:rPr lang="fr-FR" sz="1200" b="0" i="0" u="none" baseline="0" dirty="0">
                <a:latin typeface="Georgia" panose="02040502050405020303" pitchFamily="18" charset="0"/>
                <a:ea typeface="Calibri"/>
                <a:cs typeface="Times New Roman"/>
              </a:rPr>
              <a:t>collecte, </a:t>
            </a:r>
            <a:r>
              <a:rPr lang="fr-FR" sz="1200" b="0" i="0" u="none" baseline="0" dirty="0" smtClean="0">
                <a:latin typeface="Georgia" panose="02040502050405020303" pitchFamily="18" charset="0"/>
                <a:ea typeface="Calibri"/>
                <a:cs typeface="Times New Roman"/>
              </a:rPr>
              <a:t>de traitement </a:t>
            </a:r>
            <a:r>
              <a:rPr lang="fr-FR" sz="1200" b="0" i="0" u="none" baseline="0" dirty="0">
                <a:latin typeface="Georgia" panose="02040502050405020303" pitchFamily="18" charset="0"/>
                <a:ea typeface="Calibri"/>
                <a:cs typeface="Times New Roman"/>
              </a:rPr>
              <a:t>et </a:t>
            </a:r>
            <a:r>
              <a:rPr lang="fr-FR" sz="1200" b="0" i="0" u="none" baseline="0" dirty="0" smtClean="0">
                <a:latin typeface="Georgia" panose="02040502050405020303" pitchFamily="18" charset="0"/>
                <a:ea typeface="Calibri"/>
                <a:cs typeface="Times New Roman"/>
              </a:rPr>
              <a:t>de notification </a:t>
            </a:r>
            <a:r>
              <a:rPr lang="fr-FR" sz="1200" b="0" i="0" u="none" baseline="0" dirty="0">
                <a:latin typeface="Georgia" panose="02040502050405020303" pitchFamily="18" charset="0"/>
                <a:ea typeface="Calibri"/>
                <a:cs typeface="Times New Roman"/>
              </a:rPr>
              <a:t>des données</a:t>
            </a:r>
            <a:endParaRPr lang="fr-FR" sz="1100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41" name="Text Box 11"/>
          <p:cNvSpPr txBox="1"/>
          <p:nvPr/>
        </p:nvSpPr>
        <p:spPr>
          <a:xfrm>
            <a:off x="1260475" y="1277938"/>
            <a:ext cx="2267536" cy="554037"/>
          </a:xfrm>
          <a:prstGeom prst="rect">
            <a:avLst/>
          </a:prstGeom>
          <a:solidFill>
            <a:srgbClr val="00B050"/>
          </a:solidFill>
          <a:ln w="6350">
            <a:solidFill>
              <a:srgbClr val="00B05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fr-BE" sz="1200" dirty="0">
                <a:latin typeface="Georgia" panose="02040502050405020303" pitchFamily="18" charset="0"/>
                <a:ea typeface="Calibri"/>
                <a:cs typeface="Times New Roman"/>
              </a:rPr>
              <a:t>Planification de la formation de l'équipe de surveillance</a:t>
            </a:r>
            <a:r>
              <a:rPr lang="fr-FR" sz="1200" b="0" i="0" u="none" baseline="0" dirty="0" smtClean="0">
                <a:latin typeface="Georgia" panose="02040502050405020303" pitchFamily="18" charset="0"/>
                <a:ea typeface="Calibri"/>
                <a:cs typeface="Times New Roman"/>
              </a:rPr>
              <a:t> </a:t>
            </a:r>
            <a:endParaRPr lang="fr-FR" sz="1100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42" name="Text Box 12"/>
          <p:cNvSpPr txBox="1"/>
          <p:nvPr/>
        </p:nvSpPr>
        <p:spPr>
          <a:xfrm>
            <a:off x="2506219" y="1971675"/>
            <a:ext cx="2591802" cy="554038"/>
          </a:xfrm>
          <a:prstGeom prst="rect">
            <a:avLst/>
          </a:prstGeom>
          <a:solidFill>
            <a:srgbClr val="FFC000"/>
          </a:solidFill>
          <a:ln w="6350">
            <a:solidFill>
              <a:srgbClr val="FFC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fr-BE" sz="1200" dirty="0">
                <a:latin typeface="Georgia" panose="02040502050405020303" pitchFamily="18" charset="0"/>
                <a:ea typeface="Calibri"/>
                <a:cs typeface="Times New Roman"/>
              </a:rPr>
              <a:t>Élaboration et vérification des formulaires de collecte de données</a:t>
            </a:r>
            <a:endParaRPr lang="fr-FR" sz="1100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43" name="Text Box 13"/>
          <p:cNvSpPr txBox="1"/>
          <p:nvPr/>
        </p:nvSpPr>
        <p:spPr>
          <a:xfrm>
            <a:off x="2987676" y="2820194"/>
            <a:ext cx="2755200" cy="309562"/>
          </a:xfrm>
          <a:prstGeom prst="rect">
            <a:avLst/>
          </a:prstGeom>
          <a:solidFill>
            <a:srgbClr val="00B050"/>
          </a:solidFill>
          <a:ln w="6350">
            <a:solidFill>
              <a:srgbClr val="00B05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sz="1200" b="0" i="0" u="none" baseline="0" dirty="0" smtClean="0">
                <a:latin typeface="Georgia" panose="02040502050405020303" pitchFamily="18" charset="0"/>
                <a:ea typeface="Calibri"/>
                <a:cs typeface="Times New Roman"/>
              </a:rPr>
              <a:t>Formation de l'équipe </a:t>
            </a:r>
            <a:r>
              <a:rPr lang="fr-FR" sz="1200" b="0" i="0" u="none" baseline="0" dirty="0">
                <a:latin typeface="Georgia" panose="02040502050405020303" pitchFamily="18" charset="0"/>
                <a:ea typeface="Calibri"/>
                <a:cs typeface="Times New Roman"/>
              </a:rPr>
              <a:t>de surveillance</a:t>
            </a:r>
            <a:endParaRPr lang="fr-FR" sz="1100" dirty="0">
              <a:latin typeface="Georgia" panose="02040502050405020303" pitchFamily="18" charset="0"/>
              <a:ea typeface="Calibri"/>
              <a:cs typeface="Times New Roman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sz="1200" b="0" i="0" u="none" baseline="0" dirty="0">
                <a:latin typeface="Georgia" panose="02040502050405020303" pitchFamily="18" charset="0"/>
                <a:ea typeface="Calibri"/>
                <a:cs typeface="Times New Roman"/>
              </a:rPr>
              <a:t> </a:t>
            </a:r>
            <a:endParaRPr lang="fr-FR" sz="1100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44" name="Text Box 14"/>
          <p:cNvSpPr txBox="1"/>
          <p:nvPr/>
        </p:nvSpPr>
        <p:spPr>
          <a:xfrm>
            <a:off x="3851275" y="3362325"/>
            <a:ext cx="2665413" cy="554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fr-BE" sz="1200" dirty="0">
                <a:latin typeface="Georgia" panose="02040502050405020303" pitchFamily="18" charset="0"/>
                <a:ea typeface="Calibri"/>
                <a:cs typeface="Times New Roman"/>
              </a:rPr>
              <a:t>Collecte de données/élaboration de rapports sur les progrès accomplis</a:t>
            </a:r>
            <a:endParaRPr lang="fr-FR" sz="1100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45" name="Text Box 15"/>
          <p:cNvSpPr txBox="1"/>
          <p:nvPr/>
        </p:nvSpPr>
        <p:spPr>
          <a:xfrm>
            <a:off x="4716463" y="4048125"/>
            <a:ext cx="2052827" cy="5540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sz="1200" b="0" i="0" u="none" baseline="0" dirty="0" smtClean="0">
                <a:solidFill>
                  <a:schemeClr val="bg1"/>
                </a:solidFill>
                <a:latin typeface="Georgia" panose="02040502050405020303" pitchFamily="18" charset="0"/>
                <a:ea typeface="Calibri"/>
                <a:cs typeface="Times New Roman"/>
              </a:rPr>
              <a:t>Traitement </a:t>
            </a:r>
            <a:r>
              <a:rPr lang="fr-FR" sz="1200" b="0" i="0" u="none" baseline="0" dirty="0">
                <a:solidFill>
                  <a:schemeClr val="bg1"/>
                </a:solidFill>
                <a:latin typeface="Georgia" panose="02040502050405020303" pitchFamily="18" charset="0"/>
                <a:ea typeface="Calibri"/>
                <a:cs typeface="Times New Roman"/>
              </a:rPr>
              <a:t>et </a:t>
            </a:r>
            <a:r>
              <a:rPr lang="fr-FR" sz="1200" b="0" i="0" u="none" baseline="0" dirty="0" smtClean="0">
                <a:solidFill>
                  <a:schemeClr val="bg1"/>
                </a:solidFill>
                <a:latin typeface="Georgia" panose="02040502050405020303" pitchFamily="18" charset="0"/>
                <a:ea typeface="Calibri"/>
                <a:cs typeface="Times New Roman"/>
              </a:rPr>
              <a:t>vérification des </a:t>
            </a:r>
            <a:r>
              <a:rPr lang="fr-FR" sz="1200" b="0" i="0" u="none" baseline="0" dirty="0">
                <a:solidFill>
                  <a:schemeClr val="bg1"/>
                </a:solidFill>
                <a:latin typeface="Georgia" panose="02040502050405020303" pitchFamily="18" charset="0"/>
                <a:ea typeface="Calibri"/>
                <a:cs typeface="Times New Roman"/>
              </a:rPr>
              <a:t>données</a:t>
            </a:r>
            <a:endParaRPr lang="fr-FR" sz="1100" dirty="0">
              <a:solidFill>
                <a:schemeClr val="bg1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46" name="Text Box 16"/>
          <p:cNvSpPr txBox="1"/>
          <p:nvPr/>
        </p:nvSpPr>
        <p:spPr>
          <a:xfrm>
            <a:off x="5873345" y="4745038"/>
            <a:ext cx="3091268" cy="5556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sz="1200" b="0" i="0" u="none" baseline="0" dirty="0">
                <a:solidFill>
                  <a:schemeClr val="bg1"/>
                </a:solidFill>
                <a:latin typeface="Georgia" panose="02040502050405020303" pitchFamily="18" charset="0"/>
                <a:ea typeface="Calibri"/>
                <a:cs typeface="Times New Roman"/>
              </a:rPr>
              <a:t>Analyse des données par </a:t>
            </a:r>
            <a:r>
              <a:rPr lang="fr-FR" sz="1200" b="0" i="0" u="none" baseline="0" dirty="0" smtClean="0">
                <a:solidFill>
                  <a:schemeClr val="bg1"/>
                </a:solidFill>
                <a:latin typeface="Georgia" panose="02040502050405020303" pitchFamily="18" charset="0"/>
                <a:ea typeface="Calibri"/>
                <a:cs typeface="Times New Roman"/>
              </a:rPr>
              <a:t>l'équipe de gestion du projet </a:t>
            </a:r>
            <a:r>
              <a:rPr lang="fr-FR" sz="1200" b="0" i="0" u="none" baseline="0" dirty="0">
                <a:solidFill>
                  <a:schemeClr val="bg1"/>
                </a:solidFill>
                <a:latin typeface="Georgia" panose="02040502050405020303" pitchFamily="18" charset="0"/>
                <a:ea typeface="Calibri"/>
                <a:cs typeface="Times New Roman"/>
              </a:rPr>
              <a:t>et </a:t>
            </a:r>
            <a:r>
              <a:rPr lang="fr-FR" sz="1200" b="0" i="0" u="none" baseline="0" dirty="0" smtClean="0">
                <a:solidFill>
                  <a:schemeClr val="bg1"/>
                </a:solidFill>
                <a:latin typeface="Georgia" panose="02040502050405020303" pitchFamily="18" charset="0"/>
                <a:ea typeface="Calibri"/>
                <a:cs typeface="Times New Roman"/>
              </a:rPr>
              <a:t>l’équipe </a:t>
            </a:r>
            <a:r>
              <a:rPr lang="fr-FR" sz="1200" b="0" i="0" u="none" baseline="0" dirty="0">
                <a:solidFill>
                  <a:schemeClr val="bg1"/>
                </a:solidFill>
                <a:latin typeface="Georgia" panose="02040502050405020303" pitchFamily="18" charset="0"/>
                <a:ea typeface="Calibri"/>
                <a:cs typeface="Times New Roman"/>
              </a:rPr>
              <a:t>de surveillance</a:t>
            </a:r>
            <a:endParaRPr lang="fr-FR" sz="1100" dirty="0">
              <a:solidFill>
                <a:schemeClr val="bg1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sz="1200" b="0" i="0" u="none" baseline="0" dirty="0">
                <a:solidFill>
                  <a:schemeClr val="bg1"/>
                </a:solidFill>
                <a:latin typeface="Georgia" panose="02040502050405020303" pitchFamily="18" charset="0"/>
                <a:ea typeface="Calibri"/>
                <a:cs typeface="Times New Roman"/>
              </a:rPr>
              <a:t> </a:t>
            </a:r>
            <a:endParaRPr lang="fr-FR" sz="1100" dirty="0">
              <a:solidFill>
                <a:schemeClr val="bg1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47" name="Text Box 17"/>
          <p:cNvSpPr txBox="1"/>
          <p:nvPr/>
        </p:nvSpPr>
        <p:spPr>
          <a:xfrm>
            <a:off x="6443663" y="5538318"/>
            <a:ext cx="1906707" cy="30295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6350">
            <a:solidFill>
              <a:schemeClr val="accent6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sz="1200" b="0" i="0" u="none" baseline="0" dirty="0">
                <a:solidFill>
                  <a:schemeClr val="bg1"/>
                </a:solidFill>
                <a:latin typeface="Georgia" panose="02040502050405020303" pitchFamily="18" charset="0"/>
                <a:ea typeface="Calibri"/>
                <a:cs typeface="Times New Roman"/>
              </a:rPr>
              <a:t>Notification </a:t>
            </a:r>
            <a:r>
              <a:rPr lang="fr-FR" sz="1200" b="0" i="0" u="none" baseline="0" dirty="0" smtClean="0">
                <a:solidFill>
                  <a:schemeClr val="bg1"/>
                </a:solidFill>
                <a:latin typeface="Georgia" panose="02040502050405020303" pitchFamily="18" charset="0"/>
                <a:ea typeface="Calibri"/>
                <a:cs typeface="Times New Roman"/>
              </a:rPr>
              <a:t>des </a:t>
            </a:r>
            <a:r>
              <a:rPr lang="fr-FR" sz="1200" b="0" i="0" u="none" baseline="0" dirty="0">
                <a:solidFill>
                  <a:schemeClr val="bg1"/>
                </a:solidFill>
                <a:latin typeface="Georgia" panose="02040502050405020303" pitchFamily="18" charset="0"/>
                <a:ea typeface="Calibri"/>
                <a:cs typeface="Times New Roman"/>
              </a:rPr>
              <a:t>données</a:t>
            </a:r>
            <a:endParaRPr lang="fr-FR" sz="1100" dirty="0">
              <a:solidFill>
                <a:schemeClr val="bg1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sz="1200" b="0" i="0" u="none" baseline="0" dirty="0">
                <a:solidFill>
                  <a:schemeClr val="bg1"/>
                </a:solidFill>
                <a:latin typeface="Georgia" panose="02040502050405020303" pitchFamily="18" charset="0"/>
                <a:ea typeface="Calibri"/>
                <a:cs typeface="Times New Roman"/>
              </a:rPr>
              <a:t> </a:t>
            </a:r>
            <a:endParaRPr lang="fr-FR" sz="1100" dirty="0">
              <a:solidFill>
                <a:schemeClr val="bg1"/>
              </a:solidFill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48" name="Text Box 18"/>
          <p:cNvSpPr txBox="1"/>
          <p:nvPr/>
        </p:nvSpPr>
        <p:spPr>
          <a:xfrm>
            <a:off x="3599367" y="762000"/>
            <a:ext cx="5040313" cy="29368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1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sz="1200" b="0" i="1" u="none" baseline="0" dirty="0" smtClean="0">
                <a:latin typeface="Georgia" panose="02040502050405020303" pitchFamily="18" charset="0"/>
                <a:ea typeface="Calibri"/>
                <a:cs typeface="Times New Roman"/>
              </a:rPr>
              <a:t>Définition des </a:t>
            </a:r>
            <a:r>
              <a:rPr lang="fr-FR" sz="1200" b="0" i="1" u="none" baseline="0" dirty="0">
                <a:latin typeface="Georgia" panose="02040502050405020303" pitchFamily="18" charset="0"/>
                <a:ea typeface="Calibri"/>
                <a:cs typeface="Times New Roman"/>
              </a:rPr>
              <a:t>échéanciers adéquats</a:t>
            </a:r>
            <a:endParaRPr lang="fr-FR" sz="1100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sp>
        <p:nvSpPr>
          <p:cNvPr id="50" name="Right Arrow 49"/>
          <p:cNvSpPr>
            <a:spLocks noChangeArrowheads="1"/>
          </p:cNvSpPr>
          <p:nvPr/>
        </p:nvSpPr>
        <p:spPr bwMode="auto">
          <a:xfrm rot="2470355">
            <a:off x="1784350" y="4000500"/>
            <a:ext cx="1212850" cy="430213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accent1">
              <a:lumMod val="100000"/>
              <a:lumOff val="0"/>
              <a:alpha val="65097"/>
            </a:schemeClr>
          </a:solidFill>
          <a:ln>
            <a:noFill/>
          </a:ln>
          <a:extLst/>
        </p:spPr>
        <p:txBody>
          <a:bodyPr anchor="ctr" upright="1"/>
          <a:lstStyle/>
          <a:p>
            <a:pPr algn="l" rtl="0">
              <a:defRPr/>
            </a:pPr>
            <a:endParaRPr lang="fr-FR" dirty="0"/>
          </a:p>
        </p:txBody>
      </p:sp>
      <p:sp>
        <p:nvSpPr>
          <p:cNvPr id="51" name="Right Arrow 50"/>
          <p:cNvSpPr>
            <a:spLocks noChangeArrowheads="1"/>
          </p:cNvSpPr>
          <p:nvPr/>
        </p:nvSpPr>
        <p:spPr bwMode="auto">
          <a:xfrm rot="2513581">
            <a:off x="3516313" y="5486400"/>
            <a:ext cx="1211262" cy="428625"/>
          </a:xfrm>
          <a:prstGeom prst="rightArrow">
            <a:avLst>
              <a:gd name="adj1" fmla="val 50000"/>
              <a:gd name="adj2" fmla="val 50002"/>
            </a:avLst>
          </a:prstGeom>
          <a:solidFill>
            <a:schemeClr val="accent1">
              <a:lumMod val="100000"/>
              <a:lumOff val="0"/>
              <a:alpha val="65097"/>
            </a:schemeClr>
          </a:solidFill>
          <a:ln>
            <a:noFill/>
          </a:ln>
          <a:extLst/>
        </p:spPr>
        <p:txBody>
          <a:bodyPr anchor="ctr" upright="1"/>
          <a:lstStyle/>
          <a:p>
            <a:pPr algn="l" rtl="0">
              <a:defRPr/>
            </a:pPr>
            <a:endParaRPr lang="fr-FR" dirty="0"/>
          </a:p>
        </p:txBody>
      </p:sp>
      <p:sp>
        <p:nvSpPr>
          <p:cNvPr id="17" name="Text Box 17"/>
          <p:cNvSpPr txBox="1"/>
          <p:nvPr/>
        </p:nvSpPr>
        <p:spPr>
          <a:xfrm>
            <a:off x="7019925" y="6186488"/>
            <a:ext cx="1944688" cy="5556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>
              <a:lnSpc>
                <a:spcPct val="115000"/>
              </a:lnSpc>
              <a:spcAft>
                <a:spcPts val="1000"/>
              </a:spcAft>
              <a:defRPr/>
            </a:pPr>
            <a:r>
              <a:rPr lang="fr-FR" sz="1200" b="1" i="0" u="none" baseline="0" dirty="0">
                <a:latin typeface="Georgia" panose="02040502050405020303" pitchFamily="18" charset="0"/>
                <a:ea typeface="Calibri"/>
                <a:cs typeface="Times New Roman"/>
              </a:rPr>
              <a:t>Protocole d'échange de données</a:t>
            </a:r>
            <a:endParaRPr lang="fr-FR" sz="1100" b="1" dirty="0">
              <a:latin typeface="Georgia" panose="02040502050405020303" pitchFamily="18" charset="0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fr-FR" b="0" i="0" u="none" baseline="0"/>
              <a:t>Programme de travail type</a:t>
            </a:r>
            <a:endParaRPr lang="fr-FR" dirty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/>
          <a:stretch/>
        </p:blipFill>
        <p:spPr bwMode="auto">
          <a:xfrm>
            <a:off x="984250" y="2295525"/>
            <a:ext cx="70485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4250" y="1110225"/>
            <a:ext cx="68468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fr-FR" sz="1600" b="0" i="0" u="none" baseline="0" dirty="0">
                <a:latin typeface="Verdana" pitchFamily="34" charset="0"/>
              </a:rPr>
              <a:t>Activité — Cartographie des ressources communautaires</a:t>
            </a:r>
          </a:p>
          <a:p>
            <a:pPr algn="l" rtl="0">
              <a:lnSpc>
                <a:spcPts val="1800"/>
              </a:lnSpc>
            </a:pPr>
            <a:r>
              <a:rPr lang="fr-FR" sz="1400" dirty="0">
                <a:latin typeface="Verdana" pitchFamily="34" charset="0"/>
              </a:rPr>
              <a:t/>
            </a:r>
            <a:br>
              <a:rPr lang="fr-FR" sz="1400" dirty="0">
                <a:latin typeface="Verdana" pitchFamily="34" charset="0"/>
              </a:rPr>
            </a:br>
            <a:r>
              <a:rPr lang="fr-FR" sz="1400" b="0" i="0" u="none" baseline="0" dirty="0">
                <a:latin typeface="Verdana" pitchFamily="34" charset="0"/>
              </a:rPr>
              <a:t>Principales activités entreprises au titre de la cartographie des </a:t>
            </a:r>
            <a:r>
              <a:rPr lang="fr-FR" sz="1400" b="0" i="0" u="none" baseline="0" dirty="0" smtClean="0">
                <a:latin typeface="Verdana" pitchFamily="34" charset="0"/>
              </a:rPr>
              <a:t>ressources</a:t>
            </a:r>
            <a:br>
              <a:rPr lang="fr-FR" sz="1400" b="0" i="0" u="none" baseline="0" dirty="0" smtClean="0">
                <a:latin typeface="Verdana" pitchFamily="34" charset="0"/>
              </a:rPr>
            </a:br>
            <a:r>
              <a:rPr lang="fr-FR" sz="1400" b="0" i="0" u="none" baseline="0" dirty="0" smtClean="0">
                <a:latin typeface="Verdana" pitchFamily="34" charset="0"/>
              </a:rPr>
              <a:t>communautaires</a:t>
            </a:r>
            <a:endParaRPr lang="fr-FR" sz="1400" b="0" i="0" u="none" baseline="0" dirty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7548" y="2287044"/>
            <a:ext cx="6073513" cy="3231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fr-FR" sz="1400" b="0" i="0" u="none" baseline="0" dirty="0" smtClean="0">
                <a:solidFill>
                  <a:schemeClr val="accent6"/>
                </a:solidFill>
                <a:latin typeface="Verdana" pitchFamily="34" charset="0"/>
              </a:rPr>
              <a:t>Calendrier</a:t>
            </a:r>
            <a:r>
              <a:rPr lang="fr-FR" sz="1400" dirty="0">
                <a:solidFill>
                  <a:schemeClr val="accent6"/>
                </a:solidFill>
                <a:latin typeface="Verdana" pitchFamily="34" charset="0"/>
              </a:rPr>
              <a:t> </a:t>
            </a:r>
            <a:r>
              <a:rPr lang="fr-FR" sz="1400" dirty="0" smtClean="0">
                <a:solidFill>
                  <a:schemeClr val="accent6"/>
                </a:solidFill>
                <a:latin typeface="Verdana" pitchFamily="34" charset="0"/>
              </a:rPr>
              <a:t>   </a:t>
            </a:r>
            <a:r>
              <a:rPr lang="fr-FR" sz="1400" b="0" i="0" u="none" baseline="0" dirty="0" smtClean="0">
                <a:solidFill>
                  <a:schemeClr val="accent6"/>
                </a:solidFill>
                <a:latin typeface="Verdana" pitchFamily="34" charset="0"/>
              </a:rPr>
              <a:t>Activité</a:t>
            </a:r>
            <a:r>
              <a:rPr lang="fr-FR" sz="1400" dirty="0">
                <a:solidFill>
                  <a:schemeClr val="accent6"/>
                </a:solidFill>
                <a:latin typeface="Verdana" pitchFamily="34" charset="0"/>
              </a:rPr>
              <a:t> </a:t>
            </a:r>
            <a:r>
              <a:rPr lang="fr-FR" sz="1400" dirty="0" smtClean="0">
                <a:solidFill>
                  <a:schemeClr val="accent6"/>
                </a:solidFill>
                <a:latin typeface="Verdana" pitchFamily="34" charset="0"/>
              </a:rPr>
              <a:t>     </a:t>
            </a:r>
            <a:r>
              <a:rPr lang="fr-FR" sz="1400" b="0" i="0" u="none" baseline="0" dirty="0" smtClean="0">
                <a:solidFill>
                  <a:schemeClr val="accent6"/>
                </a:solidFill>
                <a:latin typeface="Verdana" pitchFamily="34" charset="0"/>
              </a:rPr>
              <a:t>Contexte</a:t>
            </a:r>
            <a:r>
              <a:rPr lang="fr-FR" sz="1400" dirty="0">
                <a:solidFill>
                  <a:schemeClr val="accent6"/>
                </a:solidFill>
                <a:latin typeface="Verdana" pitchFamily="34" charset="0"/>
              </a:rPr>
              <a:t>	</a:t>
            </a:r>
            <a:r>
              <a:rPr lang="fr-FR" sz="1400" dirty="0" smtClean="0">
                <a:solidFill>
                  <a:schemeClr val="accent6"/>
                </a:solidFill>
                <a:latin typeface="Verdana" pitchFamily="34" charset="0"/>
              </a:rPr>
              <a:t>               </a:t>
            </a:r>
            <a:r>
              <a:rPr lang="fr-FR" sz="1400" b="0" i="0" u="none" baseline="0" dirty="0" smtClean="0">
                <a:solidFill>
                  <a:schemeClr val="accent6"/>
                </a:solidFill>
                <a:latin typeface="Verdana" pitchFamily="34" charset="0"/>
              </a:rPr>
              <a:t>Durée</a:t>
            </a:r>
            <a:endParaRPr lang="fr-FR" sz="1400" b="0" i="0" u="none" baseline="0" dirty="0">
              <a:solidFill>
                <a:schemeClr val="accent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fr-FR" b="0" i="0" u="none" baseline="0"/>
              <a:t>Évaluation (1/4)</a:t>
            </a:r>
            <a:endParaRPr lang="fr-FR" dirty="0"/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2" r="40216" b="9797"/>
          <a:stretch/>
        </p:blipFill>
        <p:spPr bwMode="auto">
          <a:xfrm>
            <a:off x="2700339" y="2257425"/>
            <a:ext cx="2721936" cy="242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4851" y="1373188"/>
            <a:ext cx="743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sz="2000" b="0" i="0" u="none" baseline="0" dirty="0">
                <a:latin typeface="Verdana" pitchFamily="34" charset="0"/>
              </a:rPr>
              <a:t>Les indicateurs les plus pertinents et les plus utiles </a:t>
            </a:r>
            <a:r>
              <a:rPr lang="fr-FR" sz="2000" b="0" i="0" u="none" baseline="0" dirty="0" smtClean="0">
                <a:latin typeface="Verdana" pitchFamily="34" charset="0"/>
              </a:rPr>
              <a:t>ont-ils été </a:t>
            </a:r>
            <a:r>
              <a:rPr lang="fr-FR" sz="2000" b="0" i="0" u="none" baseline="0" dirty="0">
                <a:latin typeface="Verdana" pitchFamily="34" charset="0"/>
              </a:rPr>
              <a:t>sélectionnés </a:t>
            </a:r>
            <a:r>
              <a:rPr lang="fr-FR" sz="2000" b="0" i="0" u="none" baseline="0" dirty="0" smtClean="0">
                <a:latin typeface="Verdana" pitchFamily="34" charset="0"/>
              </a:rPr>
              <a:t>aux fins de la </a:t>
            </a:r>
            <a:r>
              <a:rPr lang="fr-FR" sz="2000" b="0" i="0" u="none" baseline="0" dirty="0">
                <a:latin typeface="Verdana" pitchFamily="34" charset="0"/>
              </a:rPr>
              <a:t>surveillance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7650" y="5116513"/>
            <a:ext cx="66704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8038" indent="-808038">
              <a:lnSpc>
                <a:spcPts val="1800"/>
              </a:lnSpc>
            </a:pPr>
            <a:r>
              <a:rPr lang="fr-FR" sz="1400" b="0" i="0" u="none" baseline="0" dirty="0">
                <a:solidFill>
                  <a:schemeClr val="accent6"/>
                </a:solidFill>
                <a:latin typeface="Verdana" pitchFamily="34" charset="0"/>
              </a:rPr>
              <a:t>Figure : </a:t>
            </a:r>
            <a:r>
              <a:rPr lang="fr-BE" sz="1400" dirty="0">
                <a:solidFill>
                  <a:schemeClr val="accent6"/>
                </a:solidFill>
                <a:latin typeface="Verdana" pitchFamily="34" charset="0"/>
              </a:rPr>
              <a:t>Réaction de l'équipe de surveillance, des </a:t>
            </a:r>
            <a:r>
              <a:rPr lang="fr-BE" sz="1400" dirty="0" err="1">
                <a:solidFill>
                  <a:schemeClr val="accent6"/>
                </a:solidFill>
                <a:latin typeface="Verdana" pitchFamily="34" charset="0"/>
              </a:rPr>
              <a:t>T</a:t>
            </a:r>
            <a:r>
              <a:rPr lang="fr-BE" sz="1400" dirty="0" err="1" smtClean="0">
                <a:solidFill>
                  <a:schemeClr val="accent6"/>
                </a:solidFill>
                <a:latin typeface="Verdana" pitchFamily="34" charset="0"/>
              </a:rPr>
              <a:t>oshaos</a:t>
            </a:r>
            <a:r>
              <a:rPr lang="fr-BE" sz="1400" dirty="0" smtClean="0">
                <a:solidFill>
                  <a:schemeClr val="accent6"/>
                </a:solidFill>
                <a:latin typeface="Verdana" pitchFamily="34" charset="0"/>
              </a:rPr>
              <a:t> </a:t>
            </a:r>
            <a:r>
              <a:rPr lang="fr-BE" sz="1400" dirty="0">
                <a:solidFill>
                  <a:schemeClr val="accent6"/>
                </a:solidFill>
                <a:latin typeface="Verdana" pitchFamily="34" charset="0"/>
              </a:rPr>
              <a:t>et de </a:t>
            </a:r>
            <a:r>
              <a:rPr lang="fr-BE" sz="1400" dirty="0" smtClean="0">
                <a:solidFill>
                  <a:schemeClr val="accent6"/>
                </a:solidFill>
                <a:latin typeface="Verdana" pitchFamily="34" charset="0"/>
              </a:rPr>
              <a:t>l'équipe</a:t>
            </a:r>
            <a:br>
              <a:rPr lang="fr-BE" sz="1400" dirty="0" smtClean="0">
                <a:solidFill>
                  <a:schemeClr val="accent6"/>
                </a:solidFill>
                <a:latin typeface="Verdana" pitchFamily="34" charset="0"/>
              </a:rPr>
            </a:br>
            <a:r>
              <a:rPr lang="fr-BE" sz="1400" dirty="0" smtClean="0">
                <a:solidFill>
                  <a:schemeClr val="accent6"/>
                </a:solidFill>
                <a:latin typeface="Verdana" pitchFamily="34" charset="0"/>
              </a:rPr>
              <a:t>de </a:t>
            </a:r>
            <a:r>
              <a:rPr lang="fr-BE" sz="1400" dirty="0">
                <a:solidFill>
                  <a:schemeClr val="accent6"/>
                </a:solidFill>
                <a:latin typeface="Verdana" pitchFamily="34" charset="0"/>
              </a:rPr>
              <a:t>gestion </a:t>
            </a:r>
            <a:r>
              <a:rPr lang="fr-BE" sz="1400" dirty="0" smtClean="0">
                <a:solidFill>
                  <a:schemeClr val="accent6"/>
                </a:solidFill>
                <a:latin typeface="Verdana" pitchFamily="34" charset="0"/>
              </a:rPr>
              <a:t>du projet au </a:t>
            </a:r>
            <a:r>
              <a:rPr lang="fr-BE" sz="1400" dirty="0">
                <a:solidFill>
                  <a:schemeClr val="accent6"/>
                </a:solidFill>
                <a:latin typeface="Verdana" pitchFamily="34" charset="0"/>
              </a:rPr>
              <a:t>cadre de surveillance définitif.</a:t>
            </a:r>
            <a:endParaRPr lang="fr-FR" sz="1400" b="0" i="0" u="none" baseline="0" dirty="0">
              <a:solidFill>
                <a:schemeClr val="accent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fr-FR" b="0" i="0" u="none" baseline="0"/>
              <a:t>Évaluation (2/4)</a:t>
            </a:r>
            <a:endParaRPr lang="fr-FR" dirty="0"/>
          </a:p>
        </p:txBody>
      </p:sp>
      <p:pic>
        <p:nvPicPr>
          <p:cNvPr id="3789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5" r="33712" b="6519"/>
          <a:stretch/>
        </p:blipFill>
        <p:spPr bwMode="auto">
          <a:xfrm>
            <a:off x="2795588" y="2637674"/>
            <a:ext cx="3062287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3601" y="1251314"/>
            <a:ext cx="743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sz="2000" b="0" i="0" u="none" baseline="0" dirty="0">
                <a:latin typeface="Verdana" pitchFamily="34" charset="0"/>
              </a:rPr>
              <a:t>Estimez-vous que les priorités de vos </a:t>
            </a:r>
            <a:r>
              <a:rPr lang="fr-FR" sz="2000" b="0" i="0" u="none" baseline="0" dirty="0" smtClean="0">
                <a:latin typeface="Verdana" pitchFamily="34" charset="0"/>
              </a:rPr>
              <a:t>collectivités ont </a:t>
            </a:r>
            <a:r>
              <a:rPr lang="fr-FR" sz="2000" b="0" i="0" u="none" baseline="0" dirty="0">
                <a:latin typeface="Verdana" pitchFamily="34" charset="0"/>
              </a:rPr>
              <a:t>été prises en </a:t>
            </a:r>
            <a:r>
              <a:rPr lang="fr-FR" sz="2000" b="0" i="0" u="none" baseline="0" dirty="0" smtClean="0">
                <a:latin typeface="Verdana" pitchFamily="34" charset="0"/>
              </a:rPr>
              <a:t>compte lorsque </a:t>
            </a:r>
            <a:r>
              <a:rPr lang="fr-FR" sz="2000" b="0" i="0" u="none" baseline="0" dirty="0">
                <a:latin typeface="Verdana" pitchFamily="34" charset="0"/>
              </a:rPr>
              <a:t>les aspects à surveiller ont été décidés dans le cadre du projet de mesure, de notification et de </a:t>
            </a:r>
            <a:r>
              <a:rPr lang="fr-FR" sz="2000" b="0" i="0" u="none" baseline="0" dirty="0" smtClean="0">
                <a:latin typeface="Verdana" pitchFamily="34" charset="0"/>
              </a:rPr>
              <a:t>vérification (MNV)</a:t>
            </a:r>
            <a:r>
              <a:rPr lang="fr-FR" sz="2000" b="0" i="0" u="none" dirty="0" smtClean="0">
                <a:latin typeface="Verdana" pitchFamily="34" charset="0"/>
              </a:rPr>
              <a:t> ?</a:t>
            </a:r>
            <a:endParaRPr lang="fr-FR" sz="2000" b="0" i="0" u="none" baseline="0" dirty="0"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439" y="5290776"/>
            <a:ext cx="6011517" cy="53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8038" indent="-808038" algn="l" rtl="0">
              <a:lnSpc>
                <a:spcPts val="1800"/>
              </a:lnSpc>
            </a:pPr>
            <a:r>
              <a:rPr lang="fr-FR" sz="1400" b="0" i="0" u="none" baseline="0" dirty="0">
                <a:solidFill>
                  <a:schemeClr val="accent6"/>
                </a:solidFill>
                <a:latin typeface="Verdana" pitchFamily="34" charset="0"/>
              </a:rPr>
              <a:t>Figure : </a:t>
            </a:r>
            <a:r>
              <a:rPr lang="fr-FR" sz="1400" b="0" i="0" u="none" baseline="0" dirty="0" smtClean="0">
                <a:solidFill>
                  <a:schemeClr val="accent6"/>
                </a:solidFill>
                <a:latin typeface="Verdana" pitchFamily="34" charset="0"/>
              </a:rPr>
              <a:t>Réponse </a:t>
            </a:r>
            <a:r>
              <a:rPr lang="fr-FR" sz="1400" b="0" i="0" u="none" baseline="0" dirty="0">
                <a:solidFill>
                  <a:schemeClr val="accent6"/>
                </a:solidFill>
                <a:latin typeface="Verdana" pitchFamily="34" charset="0"/>
              </a:rPr>
              <a:t>des </a:t>
            </a:r>
            <a:r>
              <a:rPr lang="fr-FR" sz="1400" dirty="0" err="1">
                <a:solidFill>
                  <a:schemeClr val="accent6"/>
                </a:solidFill>
                <a:latin typeface="Verdana" pitchFamily="34" charset="0"/>
              </a:rPr>
              <a:t>T</a:t>
            </a:r>
            <a:r>
              <a:rPr lang="fr-FR" sz="1400" b="0" i="0" u="none" baseline="0" dirty="0" err="1" smtClean="0">
                <a:solidFill>
                  <a:schemeClr val="accent6"/>
                </a:solidFill>
                <a:latin typeface="Verdana" pitchFamily="34" charset="0"/>
              </a:rPr>
              <a:t>oshaos</a:t>
            </a:r>
            <a:r>
              <a:rPr lang="fr-FR" sz="1400" b="0" i="0" u="none" baseline="0" dirty="0" smtClean="0">
                <a:solidFill>
                  <a:schemeClr val="accent6"/>
                </a:solidFill>
                <a:latin typeface="Verdana" pitchFamily="34" charset="0"/>
              </a:rPr>
              <a:t> </a:t>
            </a:r>
            <a:r>
              <a:rPr lang="fr-FR" sz="1400" b="0" i="0" u="none" baseline="0" dirty="0">
                <a:solidFill>
                  <a:schemeClr val="accent6"/>
                </a:solidFill>
                <a:latin typeface="Verdana" pitchFamily="34" charset="0"/>
              </a:rPr>
              <a:t>et </a:t>
            </a:r>
            <a:r>
              <a:rPr lang="fr-FR" sz="1400" b="0" i="0" u="none" baseline="0" dirty="0" smtClean="0">
                <a:solidFill>
                  <a:schemeClr val="accent6"/>
                </a:solidFill>
                <a:latin typeface="Verdana" pitchFamily="34" charset="0"/>
              </a:rPr>
              <a:t>des chefs </a:t>
            </a:r>
            <a:r>
              <a:rPr lang="fr-FR" sz="1400" b="0" i="0" u="none" baseline="0" dirty="0">
                <a:solidFill>
                  <a:schemeClr val="accent6"/>
                </a:solidFill>
                <a:latin typeface="Verdana" pitchFamily="34" charset="0"/>
              </a:rPr>
              <a:t>de village concernant</a:t>
            </a:r>
            <a:r>
              <a:rPr lang="fr-FR" sz="1400" dirty="0">
                <a:solidFill>
                  <a:schemeClr val="accent6"/>
                </a:solidFill>
                <a:latin typeface="Verdana" pitchFamily="34" charset="0"/>
              </a:rPr>
              <a:t/>
            </a:r>
            <a:br>
              <a:rPr lang="fr-FR" sz="1400" dirty="0">
                <a:solidFill>
                  <a:schemeClr val="accent6"/>
                </a:solidFill>
                <a:latin typeface="Verdana" pitchFamily="34" charset="0"/>
              </a:rPr>
            </a:br>
            <a:r>
              <a:rPr lang="fr-FR" sz="1400" b="0" i="0" u="none" baseline="0" dirty="0">
                <a:solidFill>
                  <a:schemeClr val="accent6"/>
                </a:solidFill>
                <a:latin typeface="Verdana" pitchFamily="34" charset="0"/>
              </a:rPr>
              <a:t>la sélection du cadre de </a:t>
            </a:r>
            <a:r>
              <a:rPr lang="fr-FR" sz="1400" b="0" i="0" u="none" baseline="0" dirty="0" smtClean="0">
                <a:solidFill>
                  <a:schemeClr val="accent6"/>
                </a:solidFill>
                <a:latin typeface="Verdana" pitchFamily="34" charset="0"/>
              </a:rPr>
              <a:t>surveillance.</a:t>
            </a:r>
            <a:endParaRPr lang="fr-FR" sz="1400" b="0" i="0" u="none" baseline="0" dirty="0">
              <a:solidFill>
                <a:schemeClr val="accent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fr-FR" b="0" i="0" u="none" baseline="0"/>
              <a:t>Évaluation (3/4)</a:t>
            </a:r>
            <a:endParaRPr lang="fr-FR" dirty="0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6" b="14044"/>
          <a:stretch/>
        </p:blipFill>
        <p:spPr bwMode="auto">
          <a:xfrm>
            <a:off x="1657350" y="1822450"/>
            <a:ext cx="699928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0194" y="5322691"/>
            <a:ext cx="694125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fr-FR" sz="1400" b="0" i="0" u="none" baseline="0" dirty="0">
                <a:solidFill>
                  <a:schemeClr val="accent6"/>
                </a:solidFill>
                <a:latin typeface="Verdana" pitchFamily="34" charset="0"/>
              </a:rPr>
              <a:t>Figure : Nombre de villageois ayant entendu parler des opérations </a:t>
            </a:r>
            <a:r>
              <a:rPr lang="fr-FR" sz="1400" b="0" i="0" u="none" baseline="0" dirty="0" smtClean="0">
                <a:solidFill>
                  <a:schemeClr val="accent6"/>
                </a:solidFill>
                <a:latin typeface="Verdana" pitchFamily="34" charset="0"/>
              </a:rPr>
              <a:t>de MNV</a:t>
            </a:r>
            <a:endParaRPr lang="fr-FR" sz="1400" b="0" i="0" u="none" baseline="0" dirty="0">
              <a:solidFill>
                <a:schemeClr val="accent6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370678" y="3595065"/>
            <a:ext cx="18981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>
              <a:lnSpc>
                <a:spcPts val="1800"/>
              </a:lnSpc>
            </a:pPr>
            <a:r>
              <a:rPr lang="fr-FR" sz="1400" b="0" i="0" u="none" baseline="0" dirty="0">
                <a:solidFill>
                  <a:schemeClr val="accent6"/>
                </a:solidFill>
                <a:latin typeface="Verdana" pitchFamily="34" charset="0"/>
              </a:rPr>
              <a:t>Nombre de personnes interrogées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fr-FR" b="0" i="0" u="none" baseline="0"/>
              <a:t>Évaluation (4/4)</a:t>
            </a:r>
            <a:endParaRPr lang="fr-FR" dirty="0"/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" t="2101" r="2862" b="7143"/>
          <a:stretch/>
        </p:blipFill>
        <p:spPr bwMode="auto">
          <a:xfrm>
            <a:off x="2333625" y="1495424"/>
            <a:ext cx="4133850" cy="37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1333" y="5497628"/>
            <a:ext cx="36694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fr-FR" sz="1400" b="0" i="0" u="none" baseline="0" dirty="0">
                <a:solidFill>
                  <a:schemeClr val="accent6"/>
                </a:solidFill>
                <a:latin typeface="Verdana" pitchFamily="34" charset="0"/>
              </a:rPr>
              <a:t>Figure : </a:t>
            </a:r>
            <a:r>
              <a:rPr lang="fr-FR" sz="1400" dirty="0">
                <a:solidFill>
                  <a:schemeClr val="accent6"/>
                </a:solidFill>
                <a:latin typeface="Verdana" pitchFamily="34" charset="0"/>
              </a:rPr>
              <a:t>Exemple d'arbre à problèmes</a:t>
            </a:r>
            <a:endParaRPr lang="fr-FR" sz="1400" b="0" i="0" u="none" baseline="0" dirty="0">
              <a:solidFill>
                <a:schemeClr val="accent6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fr-FR" b="0" i="0" u="none" baseline="0" dirty="0" smtClean="0"/>
              <a:t>Informations de base</a:t>
            </a:r>
            <a:endParaRPr lang="fr-FR" dirty="0"/>
          </a:p>
        </p:txBody>
      </p:sp>
      <p:sp>
        <p:nvSpPr>
          <p:cNvPr id="40964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520825"/>
            <a:ext cx="8521700" cy="4403725"/>
          </a:xfrm>
        </p:spPr>
        <p:txBody>
          <a:bodyPr/>
          <a:lstStyle/>
          <a:p>
            <a:pPr eaLnBrk="1" hangingPunct="1"/>
            <a:r>
              <a:rPr lang="fr-FR" b="0" i="0" u="none" baseline="0" dirty="0"/>
              <a:t>Le </a:t>
            </a:r>
            <a:r>
              <a:rPr lang="fr-FR" b="0" i="0" u="none" baseline="0" dirty="0" smtClean="0"/>
              <a:t>lien ci-dessous permet </a:t>
            </a:r>
            <a:r>
              <a:rPr lang="fr-FR" b="0" i="0" u="none" baseline="0" dirty="0"/>
              <a:t>d'accéder à un blog </a:t>
            </a:r>
            <a:r>
              <a:rPr lang="fr-FR" b="0" i="0" u="none" baseline="0" dirty="0" smtClean="0"/>
              <a:t>qui</a:t>
            </a:r>
            <a:r>
              <a:rPr lang="fr-FR" b="0" i="0" u="none" dirty="0" smtClean="0"/>
              <a:t> </a:t>
            </a:r>
            <a:r>
              <a:rPr lang="fr-FR" b="0" i="0" u="none" baseline="0" dirty="0" smtClean="0"/>
              <a:t>suit l’évolution du </a:t>
            </a:r>
            <a:r>
              <a:rPr lang="fr-FR" b="0" i="0" u="none" baseline="0" dirty="0"/>
              <a:t>Global </a:t>
            </a:r>
            <a:r>
              <a:rPr lang="fr-FR" b="0" i="0" u="none" baseline="0" dirty="0" err="1"/>
              <a:t>Canopy</a:t>
            </a:r>
            <a:r>
              <a:rPr lang="fr-FR" b="0" i="0" u="none" baseline="0" dirty="0"/>
              <a:t> Programme afin de </a:t>
            </a:r>
            <a:r>
              <a:rPr lang="fr-FR" b="0" i="0" u="none" baseline="0" dirty="0" smtClean="0"/>
              <a:t>constituer une boîte à outils de surveillance des </a:t>
            </a:r>
            <a:r>
              <a:rPr lang="fr-FR" b="0" i="0" u="none" baseline="0" dirty="0"/>
              <a:t>émissions de </a:t>
            </a:r>
            <a:r>
              <a:rPr lang="fr-FR" dirty="0"/>
              <a:t>carbone par </a:t>
            </a:r>
            <a:r>
              <a:rPr lang="fr-FR" dirty="0" smtClean="0"/>
              <a:t>les collectivités de la zone de </a:t>
            </a:r>
            <a:r>
              <a:rPr lang="fr-FR" dirty="0" err="1" smtClean="0"/>
              <a:t>Rupununi</a:t>
            </a:r>
            <a:r>
              <a:rPr lang="fr-FR" dirty="0" smtClean="0"/>
              <a:t>-Nord. Cette boîte à outils comprend notamment </a:t>
            </a:r>
            <a:r>
              <a:rPr lang="fr-FR" b="0" i="0" u="none" baseline="0" dirty="0" smtClean="0"/>
              <a:t>des technologies portables.</a:t>
            </a:r>
            <a:endParaRPr lang="fr-FR" b="0" i="0" u="none" baseline="0" dirty="0"/>
          </a:p>
          <a:p>
            <a:pPr marL="0" indent="0" algn="l" rtl="0" eaLnBrk="1" hangingPunct="1">
              <a:buNone/>
            </a:pPr>
            <a:endParaRPr lang="fr-FR" altLang="en-US" dirty="0"/>
          </a:p>
          <a:p>
            <a:pPr marL="274320" indent="0" algn="l" rtl="0" eaLnBrk="1" hangingPunct="1">
              <a:buNone/>
            </a:pPr>
            <a:r>
              <a:rPr lang="fr-FR" b="0" i="0" u="sng" baseline="0" dirty="0">
                <a:hlinkClick r:id="rId3"/>
              </a:rPr>
              <a:t>http://</a:t>
            </a:r>
            <a:r>
              <a:rPr lang="fr-FR" b="0" i="0" u="sng" baseline="0" dirty="0" smtClean="0">
                <a:hlinkClick r:id="rId3"/>
              </a:rPr>
              <a:t>communityMNV.org/guyana-project</a:t>
            </a:r>
            <a:r>
              <a:rPr lang="fr-FR" b="0" i="0" u="sng" baseline="0" dirty="0">
                <a:hlinkClick r:id="rId3"/>
              </a:rPr>
              <a:t>/</a:t>
            </a:r>
            <a:endParaRPr lang="fr-FR" altLang="en-US" dirty="0" smtClean="0"/>
          </a:p>
          <a:p>
            <a:pPr algn="l" rtl="0" eaLnBrk="1" hangingPunct="1"/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10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0376" y="230189"/>
            <a:ext cx="8484062" cy="1353086"/>
          </a:xfrm>
        </p:spPr>
        <p:txBody>
          <a:bodyPr/>
          <a:lstStyle/>
          <a:p>
            <a:pPr eaLnBrk="1" hangingPunct="1">
              <a:defRPr/>
            </a:pPr>
            <a:r>
              <a:rPr lang="fr-FR" b="0" i="0" u="none" baseline="0" dirty="0" smtClean="0"/>
              <a:t>Mesure</a:t>
            </a:r>
            <a:r>
              <a:rPr lang="fr-FR" b="0" i="0" u="none" baseline="0" dirty="0"/>
              <a:t>, </a:t>
            </a:r>
            <a:r>
              <a:rPr lang="fr-FR" b="0" i="0" u="none" baseline="0" dirty="0" smtClean="0"/>
              <a:t>notification </a:t>
            </a:r>
            <a:r>
              <a:rPr lang="fr-FR" b="0" i="0" u="none" baseline="0" dirty="0"/>
              <a:t>et </a:t>
            </a:r>
            <a:r>
              <a:rPr lang="fr-FR" b="0" i="0" u="none" baseline="0" dirty="0" smtClean="0"/>
              <a:t>vérification par </a:t>
            </a:r>
            <a:r>
              <a:rPr lang="fr-FR" dirty="0"/>
              <a:t>les collectivités </a:t>
            </a:r>
            <a:r>
              <a:rPr lang="fr-FR" dirty="0" smtClean="0"/>
              <a:t>(CMNV) au Guyana </a:t>
            </a:r>
            <a:endParaRPr lang="fr-F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391435" y="1836981"/>
            <a:ext cx="8521700" cy="421005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fr-FR" sz="2100" b="0" i="0" u="none" baseline="0" dirty="0"/>
              <a:t>Le Guyana est un pays </a:t>
            </a:r>
            <a:r>
              <a:rPr lang="fr-FR" sz="2100" b="0" i="0" u="none" baseline="0" dirty="0" smtClean="0"/>
              <a:t>à très faible taux </a:t>
            </a:r>
            <a:r>
              <a:rPr lang="fr-FR" sz="2100" b="0" i="0" u="none" baseline="0" dirty="0"/>
              <a:t>de </a:t>
            </a:r>
            <a:r>
              <a:rPr lang="fr-FR" sz="2100" b="0" i="0" u="none" baseline="0" dirty="0" smtClean="0"/>
              <a:t>déboisement.</a:t>
            </a:r>
            <a:endParaRPr lang="fr-FR" sz="2100" b="0" i="0" u="none" baseline="0" dirty="0"/>
          </a:p>
          <a:p>
            <a:pPr algn="l" rtl="0" eaLnBrk="1" hangingPunct="1">
              <a:defRPr/>
            </a:pPr>
            <a:r>
              <a:rPr lang="fr-FR" sz="2100" b="0" i="0" u="none" baseline="0" dirty="0"/>
              <a:t>Cependant, l'État porte un vif intérêt </a:t>
            </a:r>
            <a:r>
              <a:rPr lang="fr-FR" sz="2100" b="0" i="0" u="none" baseline="0" dirty="0" smtClean="0"/>
              <a:t>à la REDD</a:t>
            </a:r>
            <a:r>
              <a:rPr lang="fr-FR" sz="2100" b="0" i="0" u="none" baseline="0" dirty="0"/>
              <a:t>+ et </a:t>
            </a:r>
            <a:r>
              <a:rPr lang="fr-FR" sz="2100" b="0" i="0" u="none" baseline="0" dirty="0" smtClean="0"/>
              <a:t>à la </a:t>
            </a:r>
            <a:r>
              <a:rPr lang="fr-FR" sz="2100" b="0" i="0" u="none" baseline="0" dirty="0" err="1" smtClean="0"/>
              <a:t>la</a:t>
            </a:r>
            <a:r>
              <a:rPr lang="fr-FR" sz="2100" b="0" i="0" u="none" baseline="0" dirty="0" smtClean="0"/>
              <a:t> </a:t>
            </a:r>
            <a:r>
              <a:rPr lang="fr-FR" sz="2100" b="0" i="0" u="none" baseline="0" dirty="0"/>
              <a:t>participation des </a:t>
            </a:r>
            <a:r>
              <a:rPr lang="fr-FR" sz="2100" b="0" i="0" u="none" baseline="0" dirty="0" smtClean="0"/>
              <a:t>collectivité à </a:t>
            </a:r>
            <a:r>
              <a:rPr lang="fr-FR" sz="2100" b="0" i="0" u="none" baseline="0" dirty="0"/>
              <a:t>ce programme.</a:t>
            </a:r>
          </a:p>
          <a:p>
            <a:pPr eaLnBrk="1" hangingPunct="1">
              <a:defRPr/>
            </a:pPr>
            <a:r>
              <a:rPr lang="fr-FR" sz="2100" b="0" i="0" u="none" baseline="0" dirty="0"/>
              <a:t>Un </a:t>
            </a:r>
            <a:r>
              <a:rPr lang="fr-FR" sz="2100" b="0" i="0" u="none" baseline="0" dirty="0" smtClean="0"/>
              <a:t>projet pilote </a:t>
            </a:r>
            <a:r>
              <a:rPr lang="fr-FR" sz="2100" b="0" i="0" u="none" baseline="0" dirty="0"/>
              <a:t>de </a:t>
            </a:r>
            <a:r>
              <a:rPr lang="fr-FR" sz="2100" b="0" i="0" u="none" baseline="0" dirty="0" smtClean="0"/>
              <a:t>mesure, notification </a:t>
            </a:r>
            <a:r>
              <a:rPr lang="fr-FR" sz="2100" b="0" i="0" u="none" baseline="0" dirty="0"/>
              <a:t>et </a:t>
            </a:r>
            <a:r>
              <a:rPr lang="fr-FR" sz="2100" b="0" i="0" u="none" baseline="0" dirty="0" smtClean="0"/>
              <a:t>vérification </a:t>
            </a:r>
            <a:r>
              <a:rPr lang="fr-FR" sz="2100" b="0" i="0" u="none" baseline="0" dirty="0"/>
              <a:t>financé par l'Agence norvégienne de coopération au développement (NORAD) </a:t>
            </a:r>
            <a:r>
              <a:rPr lang="fr-FR" sz="2100" b="0" i="0" u="none" baseline="0" dirty="0">
                <a:latin typeface="+mj-lt"/>
              </a:rPr>
              <a:t>a été mis en </a:t>
            </a:r>
            <a:r>
              <a:rPr lang="fr-FR" sz="2100" b="0" i="0" u="none" baseline="0" dirty="0" smtClean="0">
                <a:latin typeface="+mj-lt"/>
              </a:rPr>
              <a:t>œuvre  </a:t>
            </a:r>
            <a:r>
              <a:rPr lang="fr-FR" sz="2100" b="0" i="0" u="none" baseline="0" dirty="0">
                <a:latin typeface="+mj-lt"/>
              </a:rPr>
              <a:t>par les </a:t>
            </a:r>
            <a:r>
              <a:rPr lang="fr-FR" sz="2100" b="0" i="0" u="none" baseline="0" dirty="0" smtClean="0">
                <a:latin typeface="+mj-lt"/>
              </a:rPr>
              <a:t>collectivités amérindiennes </a:t>
            </a:r>
            <a:r>
              <a:rPr lang="fr-FR" sz="2100" dirty="0" smtClean="0"/>
              <a:t>dans la région de </a:t>
            </a:r>
            <a:r>
              <a:rPr lang="fr-FR" sz="2100" dirty="0" err="1"/>
              <a:t>Rupununi</a:t>
            </a:r>
            <a:r>
              <a:rPr lang="fr-FR" sz="2100" dirty="0"/>
              <a:t>-Nord, </a:t>
            </a:r>
            <a:r>
              <a:rPr lang="fr-FR" sz="2100" b="0" i="0" u="none" baseline="0" dirty="0" smtClean="0">
                <a:latin typeface="+mj-lt"/>
              </a:rPr>
              <a:t>en </a:t>
            </a:r>
            <a:r>
              <a:rPr lang="fr-FR" sz="2100" b="0" i="0" u="none" baseline="0" dirty="0">
                <a:latin typeface="+mj-lt"/>
              </a:rPr>
              <a:t>collaboration avec le Global </a:t>
            </a:r>
            <a:r>
              <a:rPr lang="fr-FR" sz="2100" b="0" i="0" u="none" baseline="0" dirty="0" err="1">
                <a:latin typeface="+mj-lt"/>
              </a:rPr>
              <a:t>Canopy</a:t>
            </a:r>
            <a:r>
              <a:rPr lang="fr-FR" sz="2100" b="0" i="0" u="none" baseline="0" dirty="0">
                <a:latin typeface="+mj-lt"/>
              </a:rPr>
              <a:t> </a:t>
            </a:r>
            <a:r>
              <a:rPr lang="fr-FR" sz="2100" b="0" i="0" u="none" baseline="0" dirty="0" smtClean="0">
                <a:latin typeface="+mj-lt"/>
              </a:rPr>
              <a:t>Programme</a:t>
            </a:r>
            <a:r>
              <a:rPr lang="fr-FR" sz="2100" b="0" i="0" u="none" baseline="0" dirty="0" smtClean="0"/>
              <a:t>, </a:t>
            </a:r>
            <a:r>
              <a:rPr lang="fr-FR" sz="2100" b="0" i="0" u="none" baseline="0" dirty="0"/>
              <a:t>le Conseil de développement du district de </a:t>
            </a:r>
            <a:r>
              <a:rPr lang="fr-FR" sz="2100" b="0" i="0" u="none" baseline="0" dirty="0" err="1" smtClean="0"/>
              <a:t>Rupununi</a:t>
            </a:r>
            <a:r>
              <a:rPr lang="fr-FR" sz="2100" b="0" i="0" u="none" baseline="0" dirty="0" smtClean="0"/>
              <a:t>-Nord </a:t>
            </a:r>
            <a:r>
              <a:rPr lang="fr-FR" sz="2100" b="0" i="0" u="none" baseline="0" dirty="0"/>
              <a:t>et </a:t>
            </a:r>
            <a:r>
              <a:rPr lang="fr-FR" sz="2100" b="0" i="0" u="none" baseline="0" dirty="0" smtClean="0"/>
              <a:t>l’</a:t>
            </a:r>
            <a:r>
              <a:rPr lang="fr-FR" sz="2100" b="0" i="0" u="none" baseline="0" dirty="0" err="1" smtClean="0"/>
              <a:t>Iwokrama</a:t>
            </a:r>
            <a:r>
              <a:rPr lang="fr-FR" sz="2100" b="0" i="0" u="none" baseline="0" dirty="0" smtClean="0"/>
              <a:t> International Centre.</a:t>
            </a:r>
            <a:endParaRPr lang="fr-FR" sz="2100" b="0" i="0" u="none" baseline="0" dirty="0"/>
          </a:p>
          <a:p>
            <a:pPr algn="l" rtl="0" eaLnBrk="1" hangingPunct="1">
              <a:defRPr/>
            </a:pPr>
            <a:endParaRPr lang="fr-FR" dirty="0" smtClean="0"/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algn="l" rtl="0"/>
            <a:r>
              <a:rPr lang="fr-FR" sz="2800" dirty="0" smtClean="0"/>
              <a:t>Situation géographique du projet</a:t>
            </a:r>
            <a:endParaRPr lang="fr-FR" sz="2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1200" y="1520042"/>
            <a:ext cx="3877668" cy="4404807"/>
          </a:xfrm>
        </p:spPr>
        <p:txBody>
          <a:bodyPr/>
          <a:lstStyle/>
          <a:p>
            <a:pPr algn="l" rtl="0"/>
            <a:r>
              <a:rPr lang="fr-FR" b="0" i="0" u="none" baseline="0" dirty="0"/>
              <a:t>Le projet </a:t>
            </a:r>
            <a:r>
              <a:rPr lang="fr-FR" b="0" i="0" u="none" baseline="0" dirty="0" smtClean="0"/>
              <a:t>est mis en œuvre dans</a:t>
            </a:r>
            <a:r>
              <a:rPr lang="fr-FR" b="0" i="0" u="none" dirty="0" smtClean="0"/>
              <a:t> </a:t>
            </a:r>
            <a:r>
              <a:rPr lang="fr-FR" b="0" i="0" u="none" baseline="0" dirty="0" smtClean="0"/>
              <a:t>le  </a:t>
            </a:r>
            <a:r>
              <a:rPr lang="fr-FR" b="0" i="0" u="none" baseline="0" dirty="0"/>
              <a:t>district de </a:t>
            </a:r>
            <a:r>
              <a:rPr lang="fr-FR" b="0" i="0" u="none" baseline="0" dirty="0" err="1" smtClean="0"/>
              <a:t>Rapununi</a:t>
            </a:r>
            <a:r>
              <a:rPr lang="fr-FR" b="0" i="0" u="none" baseline="0" dirty="0" smtClean="0"/>
              <a:t>-Nord situé </a:t>
            </a:r>
            <a:r>
              <a:rPr lang="fr-FR" b="0" i="0" u="none" baseline="0" dirty="0"/>
              <a:t>dans la région </a:t>
            </a:r>
            <a:r>
              <a:rPr lang="fr-FR" b="0" i="0" u="none" baseline="0" dirty="0" smtClean="0"/>
              <a:t>de Haut-</a:t>
            </a:r>
            <a:r>
              <a:rPr lang="fr-FR" b="0" i="0" u="none" baseline="0" dirty="0" err="1" smtClean="0"/>
              <a:t>Takutu</a:t>
            </a:r>
            <a:r>
              <a:rPr lang="fr-FR" dirty="0" smtClean="0"/>
              <a:t>-</a:t>
            </a:r>
            <a:r>
              <a:rPr lang="fr-FR" b="0" i="0" u="none" baseline="0" dirty="0" smtClean="0"/>
              <a:t>Haut Essequibo.</a:t>
            </a:r>
            <a:endParaRPr lang="fr-FR" b="0" i="0" u="none" baseline="0" dirty="0"/>
          </a:p>
          <a:p>
            <a:pPr algn="l" rtl="0">
              <a:buNone/>
            </a:pPr>
            <a:endParaRPr lang="fr-FR" dirty="0" smtClean="0"/>
          </a:p>
          <a:p>
            <a:pPr algn="l" rtl="0">
              <a:buNone/>
            </a:pPr>
            <a:r>
              <a:rPr lang="fr-FR" sz="1200" b="0" i="0" u="none" baseline="0" dirty="0" err="1" smtClean="0"/>
              <a:t>Sourte</a:t>
            </a:r>
            <a:r>
              <a:rPr lang="fr-FR" sz="1200" b="0" i="0" u="none" baseline="0" dirty="0" smtClean="0"/>
              <a:t> (carte) : </a:t>
            </a:r>
            <a:r>
              <a:rPr lang="fr-FR" sz="1200" b="0" i="0" u="none" baseline="0" dirty="0" err="1" smtClean="0"/>
              <a:t>Wikipedia</a:t>
            </a:r>
            <a:endParaRPr lang="fr-FR" dirty="0"/>
          </a:p>
        </p:txBody>
      </p:sp>
      <p:pic>
        <p:nvPicPr>
          <p:cNvPr id="1026" name="Picture 2" descr="C:\Users\Margaret\Documents\Documents CIGA\Documents\Other consultancy work\WB training materials on CBM\Guyana_regions_englis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8868" y="1129004"/>
            <a:ext cx="4297247" cy="4974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33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fr-FR" b="0" i="0" u="none" baseline="0" dirty="0" smtClean="0"/>
              <a:t>Projet pilote de CMNV</a:t>
            </a:r>
            <a:endParaRPr lang="fr-FR" dirty="0"/>
          </a:p>
        </p:txBody>
      </p:sp>
      <p:sp>
        <p:nvSpPr>
          <p:cNvPr id="28676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380553"/>
            <a:ext cx="8521700" cy="4651757"/>
          </a:xfrm>
        </p:spPr>
        <p:txBody>
          <a:bodyPr/>
          <a:lstStyle/>
          <a:p>
            <a:pPr eaLnBrk="1" hangingPunct="1"/>
            <a:r>
              <a:rPr lang="fr-FR" b="0" i="0" u="none" baseline="0" dirty="0"/>
              <a:t>Les </a:t>
            </a:r>
            <a:r>
              <a:rPr lang="fr-FR" b="0" i="0" u="none" baseline="0" dirty="0" smtClean="0"/>
              <a:t>responsables du projet pilote </a:t>
            </a:r>
            <a:r>
              <a:rPr lang="fr-FR" b="0" i="0" u="none" baseline="0" dirty="0"/>
              <a:t>de </a:t>
            </a:r>
            <a:r>
              <a:rPr lang="fr-FR" b="0" i="0" u="none" baseline="0" dirty="0" smtClean="0"/>
              <a:t>CMNV travaillent </a:t>
            </a:r>
            <a:r>
              <a:rPr lang="fr-FR" b="0" i="0" u="none" baseline="0" dirty="0"/>
              <a:t>en étroite collaboration avec la Commission forestière du Guyana (GFC), sur un « site </a:t>
            </a:r>
            <a:r>
              <a:rPr lang="fr-FR" dirty="0"/>
              <a:t>communautaire témoin ».</a:t>
            </a:r>
            <a:endParaRPr lang="fr-FR" b="0" i="0" u="none" baseline="0" dirty="0"/>
          </a:p>
          <a:p>
            <a:pPr algn="l" rtl="0" eaLnBrk="1" hangingPunct="1"/>
            <a:r>
              <a:rPr lang="fr-FR" b="0" i="0" u="none" baseline="0" dirty="0"/>
              <a:t>Le double objectif consiste à </a:t>
            </a:r>
            <a:r>
              <a:rPr lang="fr-FR" b="0" i="0" u="none" baseline="0" dirty="0" smtClean="0"/>
              <a:t>vérifier l'efficacité </a:t>
            </a:r>
            <a:r>
              <a:rPr lang="fr-FR" b="0" i="0" u="none" baseline="0" dirty="0"/>
              <a:t>et la </a:t>
            </a:r>
            <a:r>
              <a:rPr lang="fr-FR" b="0" i="0" u="none" baseline="0" dirty="0" smtClean="0"/>
              <a:t>valeur de </a:t>
            </a:r>
            <a:r>
              <a:rPr lang="fr-FR" b="0" i="0" u="none" baseline="0" dirty="0"/>
              <a:t>la surveillance </a:t>
            </a:r>
            <a:r>
              <a:rPr lang="fr-FR" b="0" i="0" u="none" baseline="0" dirty="0" smtClean="0"/>
              <a:t>par les collectivités pour le système </a:t>
            </a:r>
            <a:r>
              <a:rPr lang="fr-FR" b="0" i="0" u="none" baseline="0" dirty="0"/>
              <a:t>national de </a:t>
            </a:r>
            <a:r>
              <a:rPr lang="fr-FR" b="0" i="0" u="none" baseline="0" dirty="0" smtClean="0"/>
              <a:t>MNV qui se met en place, </a:t>
            </a:r>
            <a:r>
              <a:rPr lang="fr-FR" b="0" i="0" u="none" baseline="0" dirty="0"/>
              <a:t>et à soutenir la participation </a:t>
            </a:r>
            <a:r>
              <a:rPr lang="fr-FR" b="0" i="0" u="none" baseline="0" dirty="0" smtClean="0"/>
              <a:t>des population</a:t>
            </a:r>
            <a:r>
              <a:rPr lang="fr-FR" dirty="0" smtClean="0"/>
              <a:t>s </a:t>
            </a:r>
            <a:r>
              <a:rPr lang="fr-FR" b="0" i="0" u="none" baseline="0" dirty="0" smtClean="0"/>
              <a:t>amérindiennes </a:t>
            </a:r>
            <a:r>
              <a:rPr lang="fr-FR" b="0" i="0" u="none" baseline="0" dirty="0"/>
              <a:t>au mécanisme </a:t>
            </a:r>
            <a:r>
              <a:rPr lang="fr-FR" b="0" i="0" u="none" baseline="0" dirty="0" smtClean="0"/>
              <a:t>national d’</a:t>
            </a:r>
            <a:r>
              <a:rPr lang="fr-FR" dirty="0" smtClean="0"/>
              <a:t>adhésion </a:t>
            </a:r>
            <a:r>
              <a:rPr lang="fr-FR" b="0" i="0" u="none" baseline="0" dirty="0" smtClean="0"/>
              <a:t>à la REDD</a:t>
            </a:r>
            <a:r>
              <a:rPr lang="fr-FR" b="0" i="0" u="none" baseline="0" dirty="0"/>
              <a:t>+ </a:t>
            </a:r>
            <a:r>
              <a:rPr lang="fr-FR" b="0" i="0" u="none" baseline="0" dirty="0" smtClean="0"/>
              <a:t>qui a été proposé.</a:t>
            </a:r>
            <a:endParaRPr lang="fr-FR" b="0" i="0" u="none" baseline="0" dirty="0"/>
          </a:p>
          <a:p>
            <a:pPr algn="l" rtl="0" eaLnBrk="1" hangingPunct="1"/>
            <a:r>
              <a:rPr lang="fr-FR" b="0" i="0" u="none" baseline="0" dirty="0"/>
              <a:t>Les </a:t>
            </a:r>
            <a:r>
              <a:rPr lang="fr-FR" b="0" i="0" u="none" baseline="0" dirty="0" smtClean="0"/>
              <a:t>collectivités utilisent </a:t>
            </a:r>
            <a:r>
              <a:rPr lang="fr-FR" b="0" i="0" u="none" baseline="0" dirty="0"/>
              <a:t>des dispositifs électroniques portatifs </a:t>
            </a:r>
            <a:r>
              <a:rPr lang="fr-FR" b="0" i="0" u="none" baseline="0" dirty="0" smtClean="0"/>
              <a:t>pour recueillir</a:t>
            </a:r>
            <a:r>
              <a:rPr lang="fr-FR" b="0" i="0" u="none" dirty="0" smtClean="0"/>
              <a:t> </a:t>
            </a:r>
            <a:r>
              <a:rPr lang="fr-FR" b="0" i="0" u="none" baseline="0" dirty="0" smtClean="0"/>
              <a:t>des </a:t>
            </a:r>
            <a:r>
              <a:rPr lang="fr-FR" b="0" i="0" u="none" baseline="0" dirty="0"/>
              <a:t>données sur la biomasse forestière ainsi que d'autres variables.</a:t>
            </a:r>
            <a:endParaRPr lang="fr-FR" altLang="en-US" dirty="0" smtClean="0"/>
          </a:p>
          <a:p>
            <a:pPr algn="l" rtl="0" eaLnBrk="1" hangingPunct="1"/>
            <a:endParaRPr lang="fr-F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fr-FR" b="0" i="0" u="none" baseline="0" dirty="0"/>
              <a:t>Collecte de données</a:t>
            </a:r>
            <a:endParaRPr lang="fr-FR" dirty="0"/>
          </a:p>
        </p:txBody>
      </p:sp>
      <p:sp>
        <p:nvSpPr>
          <p:cNvPr id="29700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048171"/>
            <a:ext cx="8521700" cy="5025083"/>
          </a:xfrm>
        </p:spPr>
        <p:txBody>
          <a:bodyPr/>
          <a:lstStyle/>
          <a:p>
            <a:pPr algn="l" rtl="0" eaLnBrk="1" hangingPunct="1"/>
            <a:r>
              <a:rPr lang="fr-FR" b="0" i="0" u="none" baseline="0" dirty="0"/>
              <a:t>Une équipe locale de gestion de projet ainsi que 32 agents communautaires chargés de la surveillance ont été formés à la</a:t>
            </a:r>
            <a:r>
              <a:rPr lang="fr-FR" b="1" i="0" u="none" baseline="0" dirty="0"/>
              <a:t> collecte et à l'analyse de données </a:t>
            </a:r>
            <a:r>
              <a:rPr lang="fr-FR" b="0" i="0" u="none" baseline="0" dirty="0"/>
              <a:t>sur l'</a:t>
            </a:r>
            <a:r>
              <a:rPr lang="fr-FR" b="0" i="1" u="none" baseline="0" dirty="0"/>
              <a:t>évolution des forêts</a:t>
            </a:r>
            <a:r>
              <a:rPr lang="fr-FR" b="0" i="0" u="none" baseline="0" dirty="0"/>
              <a:t> et les </a:t>
            </a:r>
            <a:r>
              <a:rPr lang="fr-FR" b="0" i="1" u="none" baseline="0" dirty="0"/>
              <a:t>facteurs de </a:t>
            </a:r>
            <a:r>
              <a:rPr lang="fr-FR" b="0" i="1" u="none" baseline="0" dirty="0" smtClean="0"/>
              <a:t>cette évolution</a:t>
            </a:r>
            <a:r>
              <a:rPr lang="fr-FR" b="0" i="0" u="none" baseline="0" dirty="0" smtClean="0"/>
              <a:t>, </a:t>
            </a:r>
            <a:r>
              <a:rPr lang="fr-FR" b="0" i="0" u="none" baseline="0" dirty="0"/>
              <a:t>la </a:t>
            </a:r>
            <a:r>
              <a:rPr lang="fr-FR" b="0" i="1" u="none" baseline="0" dirty="0"/>
              <a:t>biomasse aérienne</a:t>
            </a:r>
            <a:r>
              <a:rPr lang="fr-FR" b="0" i="0" u="none" baseline="0" dirty="0"/>
              <a:t>, d'</a:t>
            </a:r>
            <a:r>
              <a:rPr lang="fr-FR" b="0" i="1" u="none" baseline="0" dirty="0"/>
              <a:t>autres ressources </a:t>
            </a:r>
            <a:r>
              <a:rPr lang="fr-FR" b="0" i="1" u="none" baseline="0" dirty="0" smtClean="0"/>
              <a:t>naturelles,</a:t>
            </a:r>
            <a:r>
              <a:rPr lang="fr-FR" b="0" i="0" u="none" baseline="0" dirty="0" smtClean="0"/>
              <a:t> </a:t>
            </a:r>
            <a:r>
              <a:rPr lang="fr-FR" b="0" i="0" u="none" baseline="0" dirty="0"/>
              <a:t>et le </a:t>
            </a:r>
            <a:r>
              <a:rPr lang="fr-FR" b="0" i="1" u="none" baseline="0" dirty="0"/>
              <a:t>bien-être des </a:t>
            </a:r>
            <a:r>
              <a:rPr lang="fr-FR" b="0" i="1" u="none" baseline="0" dirty="0" smtClean="0"/>
              <a:t>collectivités</a:t>
            </a:r>
            <a:r>
              <a:rPr lang="fr-FR" b="0" i="0" u="none" baseline="0" dirty="0" smtClean="0"/>
              <a:t>.</a:t>
            </a:r>
            <a:endParaRPr lang="fr-FR" b="0" i="0" u="none" baseline="0" dirty="0"/>
          </a:p>
          <a:p>
            <a:pPr algn="l" rtl="0" eaLnBrk="1" hangingPunct="1"/>
            <a:r>
              <a:rPr lang="fr-FR" b="0" i="0" u="none" baseline="0" dirty="0" smtClean="0"/>
              <a:t>Les données recueillies par les collectivités leur permettent de </a:t>
            </a:r>
            <a:r>
              <a:rPr lang="fr-FR" b="0" i="0" u="none" baseline="0" dirty="0"/>
              <a:t>: </a:t>
            </a:r>
          </a:p>
          <a:p>
            <a:pPr lvl="1" algn="l" rtl="0" eaLnBrk="1" hangingPunct="1"/>
            <a:r>
              <a:rPr lang="fr-FR" sz="2000" dirty="0"/>
              <a:t>p</a:t>
            </a:r>
            <a:r>
              <a:rPr lang="fr-FR" sz="2000" b="0" i="0" u="none" baseline="0" dirty="0" smtClean="0"/>
              <a:t>rendre </a:t>
            </a:r>
            <a:r>
              <a:rPr lang="fr-FR" sz="2000" b="0" i="0" u="none" baseline="0" dirty="0"/>
              <a:t>une décision éclairée quant à leur </a:t>
            </a:r>
            <a:r>
              <a:rPr lang="fr-FR" sz="2000" b="0" i="0" u="none" baseline="0" dirty="0" smtClean="0"/>
              <a:t>adhésion éventuelle aux mécanismes de la REDD+</a:t>
            </a:r>
            <a:r>
              <a:rPr lang="fr-FR" sz="2000" b="0" i="0" u="none" dirty="0" smtClean="0"/>
              <a:t> ;</a:t>
            </a:r>
            <a:endParaRPr lang="fr-FR" sz="2000" b="0" i="0" u="none" baseline="0" dirty="0"/>
          </a:p>
          <a:p>
            <a:pPr lvl="1" algn="l" rtl="0" eaLnBrk="1" hangingPunct="1"/>
            <a:r>
              <a:rPr lang="fr-FR" sz="2000" b="0" i="0" u="none" baseline="0" dirty="0" smtClean="0"/>
              <a:t>gérer durablement </a:t>
            </a:r>
            <a:r>
              <a:rPr lang="fr-FR" sz="2000" b="0" i="0" u="none" baseline="0" dirty="0"/>
              <a:t>leurs </a:t>
            </a:r>
            <a:r>
              <a:rPr lang="fr-FR" sz="2000" b="0" i="0" u="none" baseline="0" dirty="0" smtClean="0"/>
              <a:t>ressources</a:t>
            </a:r>
            <a:r>
              <a:rPr lang="fr-FR" sz="2000" b="0" i="0" u="none" dirty="0" smtClean="0"/>
              <a:t> ;</a:t>
            </a:r>
            <a:endParaRPr lang="fr-FR" sz="2000" b="0" i="0" u="none" baseline="0" dirty="0"/>
          </a:p>
          <a:p>
            <a:pPr lvl="1" algn="l" rtl="0" eaLnBrk="1" hangingPunct="1"/>
            <a:r>
              <a:rPr lang="fr-FR" sz="2000" dirty="0" smtClean="0"/>
              <a:t>re</a:t>
            </a:r>
            <a:r>
              <a:rPr lang="fr-FR" sz="2000" b="0" i="0" u="none" baseline="0" dirty="0" smtClean="0"/>
              <a:t>nforcer </a:t>
            </a:r>
            <a:r>
              <a:rPr lang="fr-FR" sz="2000" b="0" i="0" u="none" baseline="0" dirty="0"/>
              <a:t>les </a:t>
            </a:r>
            <a:r>
              <a:rPr lang="fr-FR" sz="2000" b="0" i="0" u="none" baseline="0" dirty="0" smtClean="0"/>
              <a:t>activités de </a:t>
            </a:r>
            <a:r>
              <a:rPr lang="fr-FR" sz="2000" b="0" i="0" u="none" baseline="0" dirty="0"/>
              <a:t>surveillance à l'échelon national en </a:t>
            </a:r>
            <a:r>
              <a:rPr lang="fr-FR" sz="2000" b="0" i="0" u="none" baseline="0" dirty="0" smtClean="0"/>
              <a:t>se fondant sur des </a:t>
            </a:r>
            <a:r>
              <a:rPr lang="fr-FR" sz="2000" b="0" i="0" u="none" baseline="0" dirty="0"/>
              <a:t>informations </a:t>
            </a:r>
            <a:r>
              <a:rPr lang="fr-FR" sz="2000" b="0" i="0" u="none" baseline="0" dirty="0" smtClean="0"/>
              <a:t>locales détaillées.</a:t>
            </a:r>
            <a:endParaRPr lang="fr-FR" sz="2000" b="0" i="0" u="none" baseline="0" dirty="0"/>
          </a:p>
          <a:p>
            <a:pPr algn="l" rtl="0" eaLnBrk="1" hangingPunct="1"/>
            <a:endParaRPr lang="fr-F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fr-FR" b="0" i="0" u="none" baseline="0" dirty="0"/>
              <a:t>Collecte et analyse de données</a:t>
            </a:r>
            <a:endParaRPr lang="fr-F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050878"/>
            <a:ext cx="8521700" cy="5022376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fr-FR" sz="2000" b="0" i="0" u="none" baseline="0" dirty="0">
                <a:latin typeface="+mn-lt"/>
              </a:rPr>
              <a:t>Les </a:t>
            </a:r>
            <a:r>
              <a:rPr lang="fr-FR" sz="2000" b="0" i="0" u="none" baseline="0" dirty="0" smtClean="0">
                <a:latin typeface="+mn-lt"/>
              </a:rPr>
              <a:t>membres</a:t>
            </a:r>
            <a:r>
              <a:rPr lang="fr-FR" sz="2000" b="0" i="0" u="none" dirty="0" smtClean="0">
                <a:latin typeface="+mn-lt"/>
              </a:rPr>
              <a:t> </a:t>
            </a:r>
            <a:r>
              <a:rPr lang="fr-FR" sz="2000" dirty="0" smtClean="0">
                <a:latin typeface="+mn-lt"/>
              </a:rPr>
              <a:t>de la collectivités </a:t>
            </a:r>
            <a:r>
              <a:rPr lang="fr-FR" sz="2000" b="0" i="0" u="none" baseline="0" dirty="0" smtClean="0">
                <a:latin typeface="+mn-lt"/>
              </a:rPr>
              <a:t>chargés </a:t>
            </a:r>
            <a:r>
              <a:rPr lang="fr-FR" sz="2000" b="0" i="0" u="none" baseline="0" dirty="0">
                <a:latin typeface="+mn-lt"/>
              </a:rPr>
              <a:t>de la surveillance </a:t>
            </a:r>
            <a:r>
              <a:rPr lang="fr-FR" sz="2000" b="0" i="0" u="none" baseline="0" dirty="0" smtClean="0">
                <a:latin typeface="+mn-lt"/>
              </a:rPr>
              <a:t>utilisent </a:t>
            </a:r>
            <a:r>
              <a:rPr lang="fr-FR" sz="2000" b="0" i="0" u="none" baseline="0" dirty="0">
                <a:latin typeface="+mn-lt"/>
              </a:rPr>
              <a:t>des téléphones </a:t>
            </a:r>
            <a:r>
              <a:rPr lang="fr-FR" sz="2000" b="0" i="0" u="none" baseline="0" dirty="0" smtClean="0">
                <a:latin typeface="+mn-lt"/>
              </a:rPr>
              <a:t>Android </a:t>
            </a:r>
            <a:r>
              <a:rPr lang="fr-FR" sz="2000" b="0" i="0" u="none" baseline="0" dirty="0">
                <a:latin typeface="+mn-lt"/>
              </a:rPr>
              <a:t>pour </a:t>
            </a:r>
            <a:r>
              <a:rPr lang="fr-FR" sz="2000" b="0" i="0" u="none" baseline="0" dirty="0" smtClean="0">
                <a:latin typeface="+mn-lt"/>
              </a:rPr>
              <a:t>recueillir les </a:t>
            </a:r>
            <a:r>
              <a:rPr lang="fr-FR" sz="2000" b="0" i="0" u="none" baseline="0" dirty="0">
                <a:latin typeface="+mn-lt"/>
              </a:rPr>
              <a:t>données.</a:t>
            </a:r>
          </a:p>
          <a:p>
            <a:pPr algn="l" rtl="0" eaLnBrk="1" hangingPunct="1">
              <a:defRPr/>
            </a:pPr>
            <a:r>
              <a:rPr lang="fr-FR" sz="2000" b="0" i="0" u="none" baseline="0" dirty="0">
                <a:latin typeface="+mn-lt"/>
              </a:rPr>
              <a:t>L'application Open Data Kit (ODK) </a:t>
            </a:r>
            <a:r>
              <a:rPr lang="fr-FR" sz="2000" b="0" i="0" u="none" baseline="0" dirty="0" err="1">
                <a:latin typeface="+mn-lt"/>
              </a:rPr>
              <a:t>Collect</a:t>
            </a:r>
            <a:r>
              <a:rPr lang="fr-FR" sz="2000" b="0" i="0" u="none" baseline="0" dirty="0">
                <a:latin typeface="+mn-lt"/>
              </a:rPr>
              <a:t> </a:t>
            </a:r>
            <a:r>
              <a:rPr lang="fr-FR" sz="2000" b="0" i="0" u="none" baseline="0" dirty="0" smtClean="0">
                <a:latin typeface="+mn-lt"/>
              </a:rPr>
              <a:t>permet </a:t>
            </a:r>
            <a:r>
              <a:rPr lang="fr-FR" sz="2000" b="0" i="0" u="none" baseline="0" dirty="0">
                <a:latin typeface="+mn-lt"/>
              </a:rPr>
              <a:t>de </a:t>
            </a:r>
            <a:r>
              <a:rPr lang="fr-FR" sz="2000" b="0" i="0" u="none" baseline="0" dirty="0" smtClean="0">
                <a:latin typeface="+mn-lt"/>
              </a:rPr>
              <a:t>recueillir et </a:t>
            </a:r>
            <a:r>
              <a:rPr lang="fr-FR" sz="2000" dirty="0" smtClean="0">
                <a:latin typeface="+mn-lt"/>
              </a:rPr>
              <a:t>soumettre </a:t>
            </a:r>
            <a:r>
              <a:rPr lang="fr-FR" sz="2000" b="0" i="0" u="none" baseline="0" dirty="0" smtClean="0">
                <a:latin typeface="+mn-lt"/>
              </a:rPr>
              <a:t>les </a:t>
            </a:r>
            <a:r>
              <a:rPr lang="fr-FR" sz="2000" b="0" i="0" u="none" baseline="0" dirty="0">
                <a:latin typeface="+mn-lt"/>
              </a:rPr>
              <a:t>données ; elle offre la possibilité de choisir entre différents types de surveillance </a:t>
            </a:r>
            <a:r>
              <a:rPr lang="fr-FR" sz="2000" b="0" i="0" u="none" baseline="0" dirty="0" smtClean="0">
                <a:latin typeface="+mn-lt"/>
              </a:rPr>
              <a:t>à mettre en </a:t>
            </a:r>
            <a:r>
              <a:rPr lang="fr-FR" sz="2000" b="0" i="0" u="none" baseline="0" dirty="0">
                <a:latin typeface="+mn-lt"/>
              </a:rPr>
              <a:t>place </a:t>
            </a:r>
            <a:r>
              <a:rPr lang="fr-FR" sz="2000" b="0" i="0" u="none" baseline="0" dirty="0" smtClean="0">
                <a:latin typeface="+mn-lt"/>
              </a:rPr>
              <a:t>par l'équipe </a:t>
            </a:r>
            <a:r>
              <a:rPr lang="fr-FR" sz="2000" b="0" i="0" u="none" baseline="0" dirty="0">
                <a:latin typeface="+mn-lt"/>
              </a:rPr>
              <a:t>locale de gestion </a:t>
            </a:r>
            <a:r>
              <a:rPr lang="fr-FR" sz="2000" b="0" i="0" u="none" baseline="0" dirty="0" smtClean="0">
                <a:latin typeface="+mn-lt"/>
              </a:rPr>
              <a:t>du </a:t>
            </a:r>
            <a:r>
              <a:rPr lang="fr-FR" sz="2000" b="0" i="0" u="none" baseline="0" dirty="0">
                <a:latin typeface="+mn-lt"/>
              </a:rPr>
              <a:t>projet.</a:t>
            </a:r>
          </a:p>
          <a:p>
            <a:pPr algn="l" rtl="0" eaLnBrk="1" hangingPunct="1">
              <a:defRPr/>
            </a:pPr>
            <a:r>
              <a:rPr lang="fr-FR" sz="2000" b="0" i="0" u="none" baseline="0" dirty="0">
                <a:latin typeface="+mn-lt"/>
              </a:rPr>
              <a:t>Les données sont gérées dans un système </a:t>
            </a:r>
            <a:r>
              <a:rPr lang="fr-FR" sz="2000" b="0" i="0" u="none" baseline="0" dirty="0" smtClean="0">
                <a:latin typeface="+mn-lt"/>
              </a:rPr>
              <a:t>basé sur </a:t>
            </a:r>
            <a:r>
              <a:rPr lang="fr-FR" sz="2000" b="0" i="0" u="none" baseline="0" dirty="0">
                <a:latin typeface="+mn-lt"/>
              </a:rPr>
              <a:t>le « cloud » via un serveur </a:t>
            </a:r>
            <a:r>
              <a:rPr lang="fr-FR" sz="2000" dirty="0">
                <a:latin typeface="+mn-lt"/>
              </a:rPr>
              <a:t>w</a:t>
            </a:r>
            <a:r>
              <a:rPr lang="fr-FR" sz="2000" b="0" i="0" u="none" baseline="0" dirty="0" smtClean="0">
                <a:latin typeface="+mn-lt"/>
              </a:rPr>
              <a:t>eb </a:t>
            </a:r>
            <a:r>
              <a:rPr lang="fr-FR" sz="2000" b="0" i="0" u="none" baseline="0" dirty="0">
                <a:latin typeface="+mn-lt"/>
              </a:rPr>
              <a:t>local.</a:t>
            </a:r>
          </a:p>
          <a:p>
            <a:pPr algn="l" rtl="0" eaLnBrk="1" hangingPunct="1">
              <a:defRPr/>
            </a:pPr>
            <a:r>
              <a:rPr lang="fr-FR" sz="2000" b="0" i="0" u="none" baseline="0" dirty="0">
                <a:latin typeface="+mn-lt"/>
              </a:rPr>
              <a:t>L'équipe locale de gestion du projet se charge de l'analyse des données, avec l'aide du GCP et de l'IIC, </a:t>
            </a:r>
            <a:r>
              <a:rPr lang="fr-FR" sz="2000" b="0" i="0" u="none" baseline="0" dirty="0" smtClean="0">
                <a:latin typeface="+mn-lt"/>
              </a:rPr>
              <a:t>et utilise à </a:t>
            </a:r>
            <a:r>
              <a:rPr lang="fr-FR" sz="2000" b="0" i="0" u="none" baseline="0" dirty="0">
                <a:latin typeface="+mn-lt"/>
              </a:rPr>
              <a:t>cette fin </a:t>
            </a:r>
            <a:r>
              <a:rPr lang="fr-FR" sz="2000" b="0" i="0" u="none" baseline="0" dirty="0" smtClean="0">
                <a:latin typeface="+mn-lt"/>
              </a:rPr>
              <a:t>un ensemble d'outils </a:t>
            </a:r>
            <a:r>
              <a:rPr lang="fr-FR" sz="2000" b="0" i="0" u="none" baseline="0" dirty="0">
                <a:latin typeface="+mn-lt"/>
              </a:rPr>
              <a:t>tels que MS Excel, S-</a:t>
            </a:r>
            <a:r>
              <a:rPr lang="fr-FR" sz="2000" b="0" i="0" u="none" baseline="0" dirty="0" err="1">
                <a:latin typeface="+mn-lt"/>
              </a:rPr>
              <a:t>map</a:t>
            </a:r>
            <a:r>
              <a:rPr lang="fr-FR" sz="2000" b="0" i="0" u="none" baseline="0" dirty="0">
                <a:latin typeface="+mn-lt"/>
              </a:rPr>
              <a:t>, Arc GIS et Google </a:t>
            </a:r>
            <a:r>
              <a:rPr lang="fr-FR" sz="2000" b="0" i="0" u="none" baseline="0" dirty="0" err="1">
                <a:latin typeface="+mn-lt"/>
              </a:rPr>
              <a:t>Earth</a:t>
            </a:r>
            <a:r>
              <a:rPr lang="fr-FR" sz="2000" b="0" i="0" u="none" baseline="0" dirty="0">
                <a:latin typeface="+mn-lt"/>
              </a:rPr>
              <a:t> </a:t>
            </a:r>
            <a:r>
              <a:rPr lang="fr-FR" sz="2000" b="0" i="0" u="none" baseline="0" dirty="0" err="1">
                <a:latin typeface="+mn-lt"/>
              </a:rPr>
              <a:t>Builder</a:t>
            </a:r>
            <a:r>
              <a:rPr lang="fr-FR" sz="2000" b="0" i="0" u="none" baseline="0" dirty="0">
                <a:latin typeface="+mn-lt"/>
              </a:rPr>
              <a:t>.</a:t>
            </a:r>
          </a:p>
          <a:p>
            <a:pPr algn="l" rtl="0" eaLnBrk="1" hangingPunct="1">
              <a:defRPr/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53086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fr-FR" b="0" i="0" u="none" baseline="0" dirty="0"/>
              <a:t>Le choix </a:t>
            </a:r>
            <a:r>
              <a:rPr lang="fr-FR" b="0" i="0" u="none" baseline="0" dirty="0" smtClean="0"/>
              <a:t>des appareils portables a été dicté par plusieurs </a:t>
            </a:r>
            <a:r>
              <a:rPr lang="fr-FR" b="0" i="0" u="none" baseline="0" dirty="0"/>
              <a:t>facteurs :</a:t>
            </a:r>
            <a:endParaRPr lang="fr-FR" dirty="0"/>
          </a:p>
        </p:txBody>
      </p:sp>
      <p:sp>
        <p:nvSpPr>
          <p:cNvPr id="31748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420688" y="1645256"/>
            <a:ext cx="8627778" cy="4414349"/>
          </a:xfrm>
        </p:spPr>
        <p:txBody>
          <a:bodyPr/>
          <a:lstStyle/>
          <a:p>
            <a:pPr algn="l" rtl="0" eaLnBrk="1" hangingPunct="1">
              <a:spcBef>
                <a:spcPts val="1000"/>
              </a:spcBef>
            </a:pPr>
            <a:r>
              <a:rPr lang="fr-FR" dirty="0"/>
              <a:t>T</a:t>
            </a:r>
            <a:r>
              <a:rPr lang="fr-FR" b="0" i="0" u="none" baseline="0" dirty="0" smtClean="0"/>
              <a:t>aille </a:t>
            </a:r>
            <a:r>
              <a:rPr lang="fr-FR" b="0" i="0" u="none" baseline="0" dirty="0"/>
              <a:t>et </a:t>
            </a:r>
            <a:r>
              <a:rPr lang="fr-FR" b="0" i="0" u="none" baseline="0" dirty="0" smtClean="0"/>
              <a:t>luminosité </a:t>
            </a:r>
            <a:r>
              <a:rPr lang="fr-FR" b="0" i="0" u="none" baseline="0" dirty="0"/>
              <a:t>de </a:t>
            </a:r>
            <a:r>
              <a:rPr lang="fr-FR" b="0" i="0" u="none" baseline="0" dirty="0" smtClean="0"/>
              <a:t>l'écran</a:t>
            </a:r>
            <a:endParaRPr lang="fr-FR" b="0" i="0" u="none" baseline="0" dirty="0"/>
          </a:p>
          <a:p>
            <a:pPr algn="l" rtl="0" eaLnBrk="1" hangingPunct="1">
              <a:spcBef>
                <a:spcPts val="1000"/>
              </a:spcBef>
            </a:pPr>
            <a:r>
              <a:rPr lang="fr-FR" dirty="0"/>
              <a:t>A</a:t>
            </a:r>
            <a:r>
              <a:rPr lang="fr-FR" b="0" i="0" u="none" baseline="0" dirty="0" smtClean="0"/>
              <a:t>utonomie </a:t>
            </a:r>
            <a:r>
              <a:rPr lang="fr-FR" b="0" i="0" u="none" baseline="0" dirty="0"/>
              <a:t>de la </a:t>
            </a:r>
            <a:r>
              <a:rPr lang="fr-FR" b="0" i="0" u="none" baseline="0" dirty="0" smtClean="0"/>
              <a:t>batterie</a:t>
            </a:r>
            <a:endParaRPr lang="fr-FR" b="0" i="0" u="none" baseline="0" dirty="0"/>
          </a:p>
          <a:p>
            <a:pPr algn="l" rtl="0" eaLnBrk="1" hangingPunct="1">
              <a:spcBef>
                <a:spcPts val="1000"/>
              </a:spcBef>
            </a:pPr>
            <a:r>
              <a:rPr lang="fr-FR" dirty="0"/>
              <a:t>L</a:t>
            </a:r>
            <a:r>
              <a:rPr lang="fr-FR" b="0" i="0" u="none" baseline="0" dirty="0" smtClean="0"/>
              <a:t>ongévité </a:t>
            </a:r>
            <a:r>
              <a:rPr lang="fr-FR" b="0" i="0" u="none" baseline="0" dirty="0"/>
              <a:t>et </a:t>
            </a:r>
            <a:r>
              <a:rPr lang="fr-FR" b="0" i="0" u="none" baseline="0" dirty="0" smtClean="0"/>
              <a:t>solidité</a:t>
            </a:r>
            <a:endParaRPr lang="fr-FR" b="0" i="0" u="none" baseline="0" dirty="0"/>
          </a:p>
          <a:p>
            <a:pPr algn="l" rtl="0" eaLnBrk="1" hangingPunct="1">
              <a:spcBef>
                <a:spcPts val="1000"/>
              </a:spcBef>
            </a:pPr>
            <a:r>
              <a:rPr lang="fr-FR" dirty="0"/>
              <a:t>F</a:t>
            </a:r>
            <a:r>
              <a:rPr lang="fr-FR" b="0" i="0" u="none" baseline="0" dirty="0" smtClean="0"/>
              <a:t>onctionnement </a:t>
            </a:r>
            <a:r>
              <a:rPr lang="fr-FR" b="0" i="0" u="none" baseline="0" dirty="0"/>
              <a:t>et </a:t>
            </a:r>
            <a:r>
              <a:rPr lang="fr-FR" dirty="0"/>
              <a:t>i</a:t>
            </a:r>
            <a:r>
              <a:rPr lang="fr-FR" b="0" i="0" u="none" baseline="0" dirty="0" smtClean="0"/>
              <a:t>nterface </a:t>
            </a:r>
            <a:r>
              <a:rPr lang="fr-FR" b="0" i="0" u="none" baseline="0" dirty="0"/>
              <a:t>utilisateur (facilité de saisie des données) ;</a:t>
            </a:r>
          </a:p>
          <a:p>
            <a:pPr algn="l" rtl="0" eaLnBrk="1" hangingPunct="1">
              <a:spcBef>
                <a:spcPts val="1000"/>
              </a:spcBef>
            </a:pPr>
            <a:r>
              <a:rPr lang="fr-FR" dirty="0"/>
              <a:t>F</a:t>
            </a:r>
            <a:r>
              <a:rPr lang="fr-FR" b="0" i="0" u="none" baseline="0" dirty="0" smtClean="0"/>
              <a:t>onctionnement </a:t>
            </a:r>
            <a:r>
              <a:rPr lang="fr-FR" b="0" i="0" u="none" baseline="0" dirty="0"/>
              <a:t>et </a:t>
            </a:r>
            <a:r>
              <a:rPr lang="fr-FR" dirty="0"/>
              <a:t>i</a:t>
            </a:r>
            <a:r>
              <a:rPr lang="fr-FR" b="0" i="0" u="none" baseline="0" dirty="0" smtClean="0"/>
              <a:t>nterface </a:t>
            </a:r>
            <a:r>
              <a:rPr lang="fr-FR" b="0" i="0" u="none" baseline="0" dirty="0"/>
              <a:t>utilisateur (facilité </a:t>
            </a:r>
            <a:r>
              <a:rPr lang="fr-FR" b="0" i="0" u="none" baseline="0" dirty="0" smtClean="0"/>
              <a:t>d'utilisation</a:t>
            </a:r>
            <a:r>
              <a:rPr lang="fr-FR" dirty="0"/>
              <a:t>)</a:t>
            </a:r>
            <a:endParaRPr lang="fr-FR" b="0" i="0" u="none" baseline="0" dirty="0"/>
          </a:p>
          <a:p>
            <a:pPr algn="l" rtl="0" eaLnBrk="1" hangingPunct="1">
              <a:spcBef>
                <a:spcPts val="1000"/>
              </a:spcBef>
            </a:pPr>
            <a:r>
              <a:rPr lang="fr-FR" b="0" i="0" u="none" baseline="0" dirty="0" smtClean="0"/>
              <a:t>Fonctionnalités de GPS</a:t>
            </a:r>
            <a:endParaRPr lang="fr-FR" b="0" i="0" u="none" baseline="0" dirty="0"/>
          </a:p>
          <a:p>
            <a:pPr algn="l" rtl="0" eaLnBrk="1" hangingPunct="1">
              <a:spcBef>
                <a:spcPts val="1000"/>
              </a:spcBef>
            </a:pPr>
            <a:r>
              <a:rPr lang="fr-FR" b="0" i="0" u="none" baseline="0" dirty="0" smtClean="0"/>
              <a:t>Taille</a:t>
            </a:r>
            <a:endParaRPr lang="fr-FR" b="0" i="0" u="none" baseline="0" dirty="0"/>
          </a:p>
          <a:p>
            <a:pPr marL="1350963" indent="-1350963" algn="l" rtl="0" eaLnBrk="1" hangingPunct="1">
              <a:spcBef>
                <a:spcPts val="800"/>
              </a:spcBef>
              <a:buFont typeface="Wingdings" pitchFamily="2" charset="2"/>
              <a:buNone/>
            </a:pPr>
            <a:r>
              <a:rPr lang="fr-FR" sz="1600" b="0" i="0" u="none" baseline="0" dirty="0"/>
              <a:t>Remarque :  l'importance des trois premiers critères n'est vraiment apparue qu'après les essais réalisés sur le terrain.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fr-FR" dirty="0"/>
              <a:t>É</a:t>
            </a:r>
            <a:r>
              <a:rPr lang="fr-FR" b="0" i="0" u="none" baseline="0" dirty="0" smtClean="0"/>
              <a:t>quipe </a:t>
            </a:r>
            <a:r>
              <a:rPr lang="fr-FR" b="0" i="0" u="none" baseline="0" dirty="0"/>
              <a:t>de surveillance</a:t>
            </a:r>
            <a:endParaRPr lang="fr-FR" dirty="0"/>
          </a:p>
        </p:txBody>
      </p:sp>
      <p:pic>
        <p:nvPicPr>
          <p:cNvPr id="32773" name="Picture 2" descr="http://www.globalcanopy.org/sites/default/files/imagecache/253x380-node-image/CMRV_group_380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066800"/>
            <a:ext cx="6983412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geningen UR">
  <a:themeElements>
    <a:clrScheme name="WHUK - 010412">
      <a:dk1>
        <a:srgbClr val="005172"/>
      </a:dk1>
      <a:lt1>
        <a:srgbClr val="FFFFFF"/>
      </a:lt1>
      <a:dk2>
        <a:srgbClr val="34B233"/>
      </a:dk2>
      <a:lt2>
        <a:srgbClr val="005172"/>
      </a:lt2>
      <a:accent1>
        <a:srgbClr val="519FD7"/>
      </a:accent1>
      <a:accent2>
        <a:srgbClr val="948A85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0000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16731</TotalTime>
  <Words>1040</Words>
  <Application>Microsoft Office PowerPoint</Application>
  <PresentationFormat>On-screen Show (4:3)</PresentationFormat>
  <Paragraphs>93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Verdana</vt:lpstr>
      <vt:lpstr>Wingdings</vt:lpstr>
      <vt:lpstr>Wageningen UR</vt:lpstr>
      <vt:lpstr>Module 2.4 – Intégration de la surveillance de la REDD+ par les collectivités au système de surveillance national (ou d’échelle comparable)</vt:lpstr>
      <vt:lpstr>Informations de base</vt:lpstr>
      <vt:lpstr>Mesure, notification et vérification par les collectivités (CMNV) au Guyana </vt:lpstr>
      <vt:lpstr>Situation géographique du projet</vt:lpstr>
      <vt:lpstr>Projet pilote de CMNV</vt:lpstr>
      <vt:lpstr>Collecte de données</vt:lpstr>
      <vt:lpstr>Collecte et analyse de données</vt:lpstr>
      <vt:lpstr>Le choix des appareils portables a été dicté par plusieurs facteurs :</vt:lpstr>
      <vt:lpstr>Équipe de surveillance</vt:lpstr>
      <vt:lpstr>PowerPoint Presentation</vt:lpstr>
      <vt:lpstr>Programme de travail type</vt:lpstr>
      <vt:lpstr>Évaluation (1/4)</vt:lpstr>
      <vt:lpstr>Évaluation (2/4)</vt:lpstr>
      <vt:lpstr>Évaluation (3/4)</vt:lpstr>
      <vt:lpstr>Évaluation (4/4)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Cecile Jannotin</cp:lastModifiedBy>
  <cp:revision>795</cp:revision>
  <dcterms:created xsi:type="dcterms:W3CDTF">2011-09-29T08:30:03Z</dcterms:created>
  <dcterms:modified xsi:type="dcterms:W3CDTF">2015-07-04T08:17:47Z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WHUK.pptx</vt:lpwstr>
  </property>
</Properties>
</file>